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7" r:id="rId2"/>
    <p:sldId id="332" r:id="rId3"/>
    <p:sldId id="345" r:id="rId4"/>
    <p:sldId id="342" r:id="rId5"/>
    <p:sldId id="343" r:id="rId6"/>
    <p:sldId id="273" r:id="rId7"/>
    <p:sldId id="300" r:id="rId8"/>
    <p:sldId id="276" r:id="rId9"/>
    <p:sldId id="277" r:id="rId10"/>
    <p:sldId id="292" r:id="rId11"/>
    <p:sldId id="282" r:id="rId12"/>
    <p:sldId id="355" r:id="rId13"/>
    <p:sldId id="287" r:id="rId14"/>
    <p:sldId id="316" r:id="rId15"/>
    <p:sldId id="317" r:id="rId16"/>
    <p:sldId id="318" r:id="rId17"/>
    <p:sldId id="320" r:id="rId18"/>
    <p:sldId id="321" r:id="rId19"/>
    <p:sldId id="322" r:id="rId20"/>
    <p:sldId id="323" r:id="rId21"/>
    <p:sldId id="288" r:id="rId22"/>
    <p:sldId id="289" r:id="rId23"/>
    <p:sldId id="290" r:id="rId24"/>
    <p:sldId id="279" r:id="rId25"/>
    <p:sldId id="353" r:id="rId26"/>
    <p:sldId id="354" r:id="rId27"/>
    <p:sldId id="280" r:id="rId28"/>
    <p:sldId id="281" r:id="rId29"/>
    <p:sldId id="294" r:id="rId30"/>
    <p:sldId id="295" r:id="rId31"/>
    <p:sldId id="296" r:id="rId32"/>
    <p:sldId id="299" r:id="rId33"/>
    <p:sldId id="314" r:id="rId34"/>
    <p:sldId id="297" r:id="rId35"/>
    <p:sldId id="298" r:id="rId36"/>
    <p:sldId id="315" r:id="rId37"/>
    <p:sldId id="301" r:id="rId38"/>
    <p:sldId id="302" r:id="rId39"/>
    <p:sldId id="304" r:id="rId40"/>
    <p:sldId id="306" r:id="rId41"/>
    <p:sldId id="307" r:id="rId42"/>
    <p:sldId id="308" r:id="rId43"/>
    <p:sldId id="346" r:id="rId44"/>
    <p:sldId id="309" r:id="rId45"/>
    <p:sldId id="310" r:id="rId46"/>
    <p:sldId id="311" r:id="rId47"/>
    <p:sldId id="328" r:id="rId48"/>
    <p:sldId id="329" r:id="rId49"/>
    <p:sldId id="330" r:id="rId50"/>
    <p:sldId id="344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17" autoAdjust="0"/>
    <p:restoredTop sz="76965" autoAdjust="0"/>
  </p:normalViewPr>
  <p:slideViewPr>
    <p:cSldViewPr snapToGrid="0">
      <p:cViewPr varScale="1">
        <p:scale>
          <a:sx n="93" d="100"/>
          <a:sy n="93" d="100"/>
        </p:scale>
        <p:origin x="1624" y="20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0FD209-FEB8-4359-91D1-B99DA8B37AAE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F8ABE8-E533-4310-A4AC-F48E0024C18C}">
      <dgm:prSet phldrT="[Text]"/>
      <dgm:spPr/>
      <dgm:t>
        <a:bodyPr/>
        <a:lstStyle/>
        <a:p>
          <a:r>
            <a:rPr lang="en-US" dirty="0"/>
            <a:t>PDB</a:t>
          </a:r>
        </a:p>
      </dgm:t>
    </dgm:pt>
    <dgm:pt modelId="{D2D1E34C-3766-48B4-9828-8175E9372297}" type="parTrans" cxnId="{71302BCA-6018-4544-BA55-DA546844952E}">
      <dgm:prSet/>
      <dgm:spPr/>
      <dgm:t>
        <a:bodyPr/>
        <a:lstStyle/>
        <a:p>
          <a:endParaRPr lang="en-US"/>
        </a:p>
      </dgm:t>
    </dgm:pt>
    <dgm:pt modelId="{252D1653-7713-4350-97A2-F40DEB87DB5C}" type="sibTrans" cxnId="{71302BCA-6018-4544-BA55-DA546844952E}">
      <dgm:prSet/>
      <dgm:spPr/>
      <dgm:t>
        <a:bodyPr/>
        <a:lstStyle/>
        <a:p>
          <a:endParaRPr lang="en-US"/>
        </a:p>
      </dgm:t>
    </dgm:pt>
    <dgm:pt modelId="{78B2FAED-D30F-4B88-886D-786A22710954}">
      <dgm:prSet phldrT="[Text]"/>
      <dgm:spPr/>
      <dgm:t>
        <a:bodyPr/>
        <a:lstStyle/>
        <a:p>
          <a:r>
            <a:rPr lang="en-US" dirty="0"/>
            <a:t>Topology </a:t>
          </a:r>
        </a:p>
      </dgm:t>
    </dgm:pt>
    <dgm:pt modelId="{BD5FCE2D-380B-46C6-8292-05931D02C268}" type="parTrans" cxnId="{2AC17EB2-F782-4E5D-A0D3-E0F803C1CA19}">
      <dgm:prSet/>
      <dgm:spPr/>
      <dgm:t>
        <a:bodyPr/>
        <a:lstStyle/>
        <a:p>
          <a:endParaRPr lang="en-US"/>
        </a:p>
      </dgm:t>
    </dgm:pt>
    <dgm:pt modelId="{EBA3697B-95EE-42CB-8A26-683B5EBB3B6E}" type="sibTrans" cxnId="{2AC17EB2-F782-4E5D-A0D3-E0F803C1CA19}">
      <dgm:prSet/>
      <dgm:spPr/>
      <dgm:t>
        <a:bodyPr/>
        <a:lstStyle/>
        <a:p>
          <a:endParaRPr lang="en-US"/>
        </a:p>
      </dgm:t>
    </dgm:pt>
    <dgm:pt modelId="{FB65DFD1-B154-4048-BAB4-E05BC8CE27A7}">
      <dgm:prSet phldrT="[Text]"/>
      <dgm:spPr/>
      <dgm:t>
        <a:bodyPr/>
        <a:lstStyle/>
        <a:p>
          <a:r>
            <a:rPr lang="en-US" dirty="0"/>
            <a:t>PDB-all, PSF</a:t>
          </a:r>
        </a:p>
      </dgm:t>
    </dgm:pt>
    <dgm:pt modelId="{394957AF-CE4A-443A-802F-5211FC43FC2E}" type="parTrans" cxnId="{F0C6469D-C572-42BE-8E38-9A860CF061F8}">
      <dgm:prSet/>
      <dgm:spPr/>
      <dgm:t>
        <a:bodyPr/>
        <a:lstStyle/>
        <a:p>
          <a:endParaRPr lang="en-US"/>
        </a:p>
      </dgm:t>
    </dgm:pt>
    <dgm:pt modelId="{FC310A7E-57FD-4039-9357-1F0370002A3B}" type="sibTrans" cxnId="{F0C6469D-C572-42BE-8E38-9A860CF061F8}">
      <dgm:prSet/>
      <dgm:spPr/>
      <dgm:t>
        <a:bodyPr/>
        <a:lstStyle/>
        <a:p>
          <a:endParaRPr lang="en-US"/>
        </a:p>
      </dgm:t>
    </dgm:pt>
    <dgm:pt modelId="{744598FA-B10F-4062-91BE-9CFD0536BA7B}">
      <dgm:prSet phldrT="[Text]"/>
      <dgm:spPr/>
      <dgm:t>
        <a:bodyPr/>
        <a:lstStyle/>
        <a:p>
          <a:r>
            <a:rPr lang="en-US" dirty="0" err="1"/>
            <a:t>Packmol</a:t>
          </a:r>
          <a:endParaRPr lang="en-US" dirty="0"/>
        </a:p>
      </dgm:t>
    </dgm:pt>
    <dgm:pt modelId="{AE9554E4-B3DD-47A4-AAD4-0E19F902F34A}" type="sibTrans" cxnId="{7E2A223F-7653-4388-BF21-50167659CC18}">
      <dgm:prSet/>
      <dgm:spPr/>
      <dgm:t>
        <a:bodyPr/>
        <a:lstStyle/>
        <a:p>
          <a:endParaRPr lang="en-US"/>
        </a:p>
      </dgm:t>
    </dgm:pt>
    <dgm:pt modelId="{86C59C9D-8E59-4B1E-A865-8D9A46353EBF}" type="parTrans" cxnId="{7E2A223F-7653-4388-BF21-50167659CC18}">
      <dgm:prSet/>
      <dgm:spPr/>
      <dgm:t>
        <a:bodyPr/>
        <a:lstStyle/>
        <a:p>
          <a:endParaRPr lang="en-US"/>
        </a:p>
      </dgm:t>
    </dgm:pt>
    <dgm:pt modelId="{FF0F1D28-4644-41D3-8917-AD66EF664DB8}" type="pres">
      <dgm:prSet presAssocID="{000FD209-FEB8-4359-91D1-B99DA8B37AAE}" presName="Name0" presStyleCnt="0">
        <dgm:presLayoutVars>
          <dgm:chMax val="4"/>
          <dgm:resizeHandles val="exact"/>
        </dgm:presLayoutVars>
      </dgm:prSet>
      <dgm:spPr/>
    </dgm:pt>
    <dgm:pt modelId="{428D1E20-C7EC-441B-AD1A-32E9908E537B}" type="pres">
      <dgm:prSet presAssocID="{000FD209-FEB8-4359-91D1-B99DA8B37AAE}" presName="ellipse" presStyleLbl="trBgShp" presStyleIdx="0" presStyleCnt="1"/>
      <dgm:spPr/>
    </dgm:pt>
    <dgm:pt modelId="{8F03AA9B-B87E-429E-99B2-FAB4BC96BC1A}" type="pres">
      <dgm:prSet presAssocID="{000FD209-FEB8-4359-91D1-B99DA8B37AAE}" presName="arrow1" presStyleLbl="fgShp" presStyleIdx="0" presStyleCnt="1"/>
      <dgm:spPr/>
    </dgm:pt>
    <dgm:pt modelId="{5893A5A0-54E0-4D03-946B-154C193CF14F}" type="pres">
      <dgm:prSet presAssocID="{000FD209-FEB8-4359-91D1-B99DA8B37AAE}" presName="rectangle" presStyleLbl="revTx" presStyleIdx="0" presStyleCnt="1">
        <dgm:presLayoutVars>
          <dgm:bulletEnabled val="1"/>
        </dgm:presLayoutVars>
      </dgm:prSet>
      <dgm:spPr/>
    </dgm:pt>
    <dgm:pt modelId="{D9E1CC2A-472F-49C4-9858-C13806F59ADB}" type="pres">
      <dgm:prSet presAssocID="{78B2FAED-D30F-4B88-886D-786A22710954}" presName="item1" presStyleLbl="node1" presStyleIdx="0" presStyleCnt="3">
        <dgm:presLayoutVars>
          <dgm:bulletEnabled val="1"/>
        </dgm:presLayoutVars>
      </dgm:prSet>
      <dgm:spPr/>
    </dgm:pt>
    <dgm:pt modelId="{D19C8B90-02F9-49D2-B243-143BC7740792}" type="pres">
      <dgm:prSet presAssocID="{744598FA-B10F-4062-91BE-9CFD0536BA7B}" presName="item2" presStyleLbl="node1" presStyleIdx="1" presStyleCnt="3">
        <dgm:presLayoutVars>
          <dgm:bulletEnabled val="1"/>
        </dgm:presLayoutVars>
      </dgm:prSet>
      <dgm:spPr/>
    </dgm:pt>
    <dgm:pt modelId="{43DA302A-AE05-4BCB-BA07-3F59AB747846}" type="pres">
      <dgm:prSet presAssocID="{FB65DFD1-B154-4048-BAB4-E05BC8CE27A7}" presName="item3" presStyleLbl="node1" presStyleIdx="2" presStyleCnt="3">
        <dgm:presLayoutVars>
          <dgm:bulletEnabled val="1"/>
        </dgm:presLayoutVars>
      </dgm:prSet>
      <dgm:spPr/>
    </dgm:pt>
    <dgm:pt modelId="{A1CB062E-C9AA-497D-BB5A-4EC4C81E9EC7}" type="pres">
      <dgm:prSet presAssocID="{000FD209-FEB8-4359-91D1-B99DA8B37AAE}" presName="funnel" presStyleLbl="trAlignAcc1" presStyleIdx="0" presStyleCnt="1"/>
      <dgm:spPr/>
    </dgm:pt>
  </dgm:ptLst>
  <dgm:cxnLst>
    <dgm:cxn modelId="{EEF83603-5BA8-40DA-9986-5E91F078E096}" type="presOf" srcId="{78B2FAED-D30F-4B88-886D-786A22710954}" destId="{D19C8B90-02F9-49D2-B243-143BC7740792}" srcOrd="0" destOrd="0" presId="urn:microsoft.com/office/officeart/2005/8/layout/funnel1"/>
    <dgm:cxn modelId="{7E2A223F-7653-4388-BF21-50167659CC18}" srcId="{000FD209-FEB8-4359-91D1-B99DA8B37AAE}" destId="{744598FA-B10F-4062-91BE-9CFD0536BA7B}" srcOrd="2" destOrd="0" parTransId="{86C59C9D-8E59-4B1E-A865-8D9A46353EBF}" sibTransId="{AE9554E4-B3DD-47A4-AAD4-0E19F902F34A}"/>
    <dgm:cxn modelId="{F0C6469D-C572-42BE-8E38-9A860CF061F8}" srcId="{000FD209-FEB8-4359-91D1-B99DA8B37AAE}" destId="{FB65DFD1-B154-4048-BAB4-E05BC8CE27A7}" srcOrd="3" destOrd="0" parTransId="{394957AF-CE4A-443A-802F-5211FC43FC2E}" sibTransId="{FC310A7E-57FD-4039-9357-1F0370002A3B}"/>
    <dgm:cxn modelId="{2EECCCA8-0B4F-49FE-8F85-9414DE6C0234}" type="presOf" srcId="{41F8ABE8-E533-4310-A4AC-F48E0024C18C}" destId="{43DA302A-AE05-4BCB-BA07-3F59AB747846}" srcOrd="0" destOrd="0" presId="urn:microsoft.com/office/officeart/2005/8/layout/funnel1"/>
    <dgm:cxn modelId="{2AC17EB2-F782-4E5D-A0D3-E0F803C1CA19}" srcId="{000FD209-FEB8-4359-91D1-B99DA8B37AAE}" destId="{78B2FAED-D30F-4B88-886D-786A22710954}" srcOrd="1" destOrd="0" parTransId="{BD5FCE2D-380B-46C6-8292-05931D02C268}" sibTransId="{EBA3697B-95EE-42CB-8A26-683B5EBB3B6E}"/>
    <dgm:cxn modelId="{8683EEC1-6096-4A46-9C0F-1FE76EEB29DE}" type="presOf" srcId="{000FD209-FEB8-4359-91D1-B99DA8B37AAE}" destId="{FF0F1D28-4644-41D3-8917-AD66EF664DB8}" srcOrd="0" destOrd="0" presId="urn:microsoft.com/office/officeart/2005/8/layout/funnel1"/>
    <dgm:cxn modelId="{9CBC44C3-674A-44B4-B259-E7F2C42D4E9A}" type="presOf" srcId="{744598FA-B10F-4062-91BE-9CFD0536BA7B}" destId="{D9E1CC2A-472F-49C4-9858-C13806F59ADB}" srcOrd="0" destOrd="0" presId="urn:microsoft.com/office/officeart/2005/8/layout/funnel1"/>
    <dgm:cxn modelId="{71302BCA-6018-4544-BA55-DA546844952E}" srcId="{000FD209-FEB8-4359-91D1-B99DA8B37AAE}" destId="{41F8ABE8-E533-4310-A4AC-F48E0024C18C}" srcOrd="0" destOrd="0" parTransId="{D2D1E34C-3766-48B4-9828-8175E9372297}" sibTransId="{252D1653-7713-4350-97A2-F40DEB87DB5C}"/>
    <dgm:cxn modelId="{F35F17F5-75F5-4D94-A470-F38C58E979E1}" type="presOf" srcId="{FB65DFD1-B154-4048-BAB4-E05BC8CE27A7}" destId="{5893A5A0-54E0-4D03-946B-154C193CF14F}" srcOrd="0" destOrd="0" presId="urn:microsoft.com/office/officeart/2005/8/layout/funnel1"/>
    <dgm:cxn modelId="{463FA9FC-C56E-4E79-ADDB-93883F99A990}" type="presParOf" srcId="{FF0F1D28-4644-41D3-8917-AD66EF664DB8}" destId="{428D1E20-C7EC-441B-AD1A-32E9908E537B}" srcOrd="0" destOrd="0" presId="urn:microsoft.com/office/officeart/2005/8/layout/funnel1"/>
    <dgm:cxn modelId="{0E124939-67E6-4571-8F9E-CC0619572027}" type="presParOf" srcId="{FF0F1D28-4644-41D3-8917-AD66EF664DB8}" destId="{8F03AA9B-B87E-429E-99B2-FAB4BC96BC1A}" srcOrd="1" destOrd="0" presId="urn:microsoft.com/office/officeart/2005/8/layout/funnel1"/>
    <dgm:cxn modelId="{5855E1F0-6A01-4E99-885B-536A7BDF112A}" type="presParOf" srcId="{FF0F1D28-4644-41D3-8917-AD66EF664DB8}" destId="{5893A5A0-54E0-4D03-946B-154C193CF14F}" srcOrd="2" destOrd="0" presId="urn:microsoft.com/office/officeart/2005/8/layout/funnel1"/>
    <dgm:cxn modelId="{59B0F223-6824-4125-A394-196EC210B0F7}" type="presParOf" srcId="{FF0F1D28-4644-41D3-8917-AD66EF664DB8}" destId="{D9E1CC2A-472F-49C4-9858-C13806F59ADB}" srcOrd="3" destOrd="0" presId="urn:microsoft.com/office/officeart/2005/8/layout/funnel1"/>
    <dgm:cxn modelId="{DFE1CF63-2C2F-4002-BDDE-4217A2F13D12}" type="presParOf" srcId="{FF0F1D28-4644-41D3-8917-AD66EF664DB8}" destId="{D19C8B90-02F9-49D2-B243-143BC7740792}" srcOrd="4" destOrd="0" presId="urn:microsoft.com/office/officeart/2005/8/layout/funnel1"/>
    <dgm:cxn modelId="{F8D54023-042D-4202-992E-EC9B355CC7F9}" type="presParOf" srcId="{FF0F1D28-4644-41D3-8917-AD66EF664DB8}" destId="{43DA302A-AE05-4BCB-BA07-3F59AB747846}" srcOrd="5" destOrd="0" presId="urn:microsoft.com/office/officeart/2005/8/layout/funnel1"/>
    <dgm:cxn modelId="{127E66F9-ABD0-4D8E-9C7F-BCDE6BD7A500}" type="presParOf" srcId="{FF0F1D28-4644-41D3-8917-AD66EF664DB8}" destId="{A1CB062E-C9AA-497D-BB5A-4EC4C81E9EC7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8D1E20-C7EC-441B-AD1A-32E9908E537B}">
      <dsp:nvSpPr>
        <dsp:cNvPr id="0" name=""/>
        <dsp:cNvSpPr/>
      </dsp:nvSpPr>
      <dsp:spPr>
        <a:xfrm>
          <a:off x="1283683" y="184209"/>
          <a:ext cx="3655843" cy="1269626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03AA9B-B87E-429E-99B2-FAB4BC96BC1A}">
      <dsp:nvSpPr>
        <dsp:cNvPr id="0" name=""/>
        <dsp:cNvSpPr/>
      </dsp:nvSpPr>
      <dsp:spPr>
        <a:xfrm>
          <a:off x="2763024" y="3293093"/>
          <a:ext cx="708496" cy="453438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93A5A0-54E0-4D03-946B-154C193CF14F}">
      <dsp:nvSpPr>
        <dsp:cNvPr id="0" name=""/>
        <dsp:cNvSpPr/>
      </dsp:nvSpPr>
      <dsp:spPr>
        <a:xfrm>
          <a:off x="1416880" y="3655843"/>
          <a:ext cx="3400785" cy="850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PDB-all, PSF</a:t>
          </a:r>
        </a:p>
      </dsp:txBody>
      <dsp:txXfrm>
        <a:off x="1416880" y="3655843"/>
        <a:ext cx="3400785" cy="850196"/>
      </dsp:txXfrm>
    </dsp:sp>
    <dsp:sp modelId="{D9E1CC2A-472F-49C4-9858-C13806F59ADB}">
      <dsp:nvSpPr>
        <dsp:cNvPr id="0" name=""/>
        <dsp:cNvSpPr/>
      </dsp:nvSpPr>
      <dsp:spPr>
        <a:xfrm>
          <a:off x="2612823" y="1551891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Packmol</a:t>
          </a:r>
          <a:endParaRPr lang="en-US" sz="1800" kern="1200" dirty="0"/>
        </a:p>
      </dsp:txBody>
      <dsp:txXfrm>
        <a:off x="2799585" y="1738653"/>
        <a:ext cx="901770" cy="901770"/>
      </dsp:txXfrm>
    </dsp:sp>
    <dsp:sp modelId="{D19C8B90-02F9-49D2-B243-143BC7740792}">
      <dsp:nvSpPr>
        <dsp:cNvPr id="0" name=""/>
        <dsp:cNvSpPr/>
      </dsp:nvSpPr>
      <dsp:spPr>
        <a:xfrm>
          <a:off x="1700279" y="595137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Topology </a:t>
          </a:r>
        </a:p>
      </dsp:txBody>
      <dsp:txXfrm>
        <a:off x="1887041" y="781899"/>
        <a:ext cx="901770" cy="901770"/>
      </dsp:txXfrm>
    </dsp:sp>
    <dsp:sp modelId="{43DA302A-AE05-4BCB-BA07-3F59AB747846}">
      <dsp:nvSpPr>
        <dsp:cNvPr id="0" name=""/>
        <dsp:cNvSpPr/>
      </dsp:nvSpPr>
      <dsp:spPr>
        <a:xfrm>
          <a:off x="3003913" y="286799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PDB</a:t>
          </a:r>
        </a:p>
      </dsp:txBody>
      <dsp:txXfrm>
        <a:off x="3190675" y="473561"/>
        <a:ext cx="901770" cy="901770"/>
      </dsp:txXfrm>
    </dsp:sp>
    <dsp:sp modelId="{A1CB062E-C9AA-497D-BB5A-4EC4C81E9EC7}">
      <dsp:nvSpPr>
        <dsp:cNvPr id="0" name=""/>
        <dsp:cNvSpPr/>
      </dsp:nvSpPr>
      <dsp:spPr>
        <a:xfrm>
          <a:off x="1133481" y="28339"/>
          <a:ext cx="3967582" cy="3174066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100.png>
</file>

<file path=ppt/media/image11.jpeg>
</file>

<file path=ppt/media/image110.png>
</file>

<file path=ppt/media/image12.jpeg>
</file>

<file path=ppt/media/image120.png>
</file>

<file path=ppt/media/image13.tiff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00.png>
</file>

<file path=ppt/media/image301.png>
</file>

<file path=ppt/media/image31.png>
</file>

<file path=ppt/media/image310.png>
</file>

<file path=ppt/media/image3100.png>
</file>

<file path=ppt/media/image32.png>
</file>

<file path=ppt/media/image320.png>
</file>

<file path=ppt/media/image33.png>
</file>

<file path=ppt/media/image330.png>
</file>

<file path=ppt/media/image34.png>
</file>

<file path=ppt/media/image340.png>
</file>

<file path=ppt/media/image35.png>
</file>

<file path=ppt/media/image350.png>
</file>

<file path=ppt/media/image36.jpeg>
</file>

<file path=ppt/media/image37.png>
</file>

<file path=ppt/media/image38.png>
</file>

<file path=ppt/media/image39.png>
</file>

<file path=ppt/media/image4.gif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60.png>
</file>

<file path=ppt/media/image47.png>
</file>

<file path=ppt/media/image49.png>
</file>

<file path=ppt/media/image5.png>
</file>

<file path=ppt/media/image510.png>
</file>

<file path=ppt/media/image6.jpeg>
</file>

<file path=ppt/media/image62.png>
</file>

<file path=ppt/media/image7.png>
</file>

<file path=ppt/media/image70.png>
</file>

<file path=ppt/media/image8.png>
</file>

<file path=ppt/media/image80.png>
</file>

<file path=ppt/media/image9.jpe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8E95F-430F-41A9-870A-45C0D349F1C5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B4524-8231-4097-BAFA-850A31B5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12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 MC simulation engine </a:t>
            </a:r>
          </a:p>
          <a:p>
            <a:r>
              <a:rPr lang="en-US" baseline="0" dirty="0"/>
              <a:t>2- Developed by </a:t>
            </a:r>
            <a:r>
              <a:rPr lang="en-US" baseline="0" dirty="0" err="1"/>
              <a:t>potoff</a:t>
            </a:r>
            <a:r>
              <a:rPr lang="en-US" baseline="0" dirty="0"/>
              <a:t> group &amp; </a:t>
            </a:r>
            <a:r>
              <a:rPr lang="en-US" baseline="0" dirty="0" err="1"/>
              <a:t>schwibert</a:t>
            </a:r>
            <a:endParaRPr lang="en-US" baseline="0" dirty="0"/>
          </a:p>
          <a:p>
            <a:r>
              <a:rPr lang="en-US" baseline="0" dirty="0"/>
              <a:t>3- Developed for running on CPU and GPU</a:t>
            </a:r>
          </a:p>
          <a:p>
            <a:endParaRPr lang="en-US" baseline="0" dirty="0"/>
          </a:p>
          <a:p>
            <a:r>
              <a:rPr lang="en-US" baseline="0" dirty="0"/>
              <a:t>4- CPU system size &lt; 10,000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5- GPU  system size &gt; 10,000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23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441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uses the PDB values in the PDB to determine if a particular molecule should be moved or not.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7271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805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226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3039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087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06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73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38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 angles dihedrals tells </a:t>
            </a:r>
            <a:r>
              <a:rPr lang="en-US" dirty="0" err="1"/>
              <a:t>psfgen</a:t>
            </a:r>
            <a:r>
              <a:rPr lang="en-US" baseline="0" dirty="0"/>
              <a:t> to automatically generate the required angle and dihedral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99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 angles dihedrals tells </a:t>
            </a:r>
            <a:r>
              <a:rPr lang="en-US" dirty="0" err="1"/>
              <a:t>psfgen</a:t>
            </a:r>
            <a:r>
              <a:rPr lang="en-US" baseline="0" dirty="0"/>
              <a:t> to automatically generate the required angle and dihedral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57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310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0277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195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27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1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90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2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92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5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2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55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9F3F3-7B83-4E3D-8230-4393C9859E1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04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51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MC-WSU/Workshop" TargetMode="External"/><Relationship Id="rId2" Type="http://schemas.openxmlformats.org/officeDocument/2006/relationships/hyperlink" Target="https://github.com/msoroush/Workshop.gi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0.png"/><Relationship Id="rId3" Type="http://schemas.openxmlformats.org/officeDocument/2006/relationships/image" Target="../media/image29.png"/><Relationship Id="rId7" Type="http://schemas.openxmlformats.org/officeDocument/2006/relationships/image" Target="../media/image3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00.png"/><Relationship Id="rId5" Type="http://schemas.microsoft.com/office/2007/relationships/hdphoto" Target="../media/hdphoto1.wdp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png"/><Relationship Id="rId7" Type="http://schemas.microsoft.com/office/2007/relationships/hdphoto" Target="../media/hdphoto1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350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40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5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image" Target="../media/image301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Relationship Id="rId9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38944"/>
            <a:ext cx="12192000" cy="990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Hands-On With Monte Carlo Simulations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82888"/>
            <a:ext cx="9144000" cy="12954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Mohammad </a:t>
            </a:r>
            <a:r>
              <a:rPr lang="en-US" dirty="0" err="1"/>
              <a:t>Soroush</a:t>
            </a:r>
            <a:r>
              <a:rPr lang="en-US" dirty="0"/>
              <a:t> </a:t>
            </a:r>
            <a:r>
              <a:rPr lang="en-US" dirty="0" err="1"/>
              <a:t>Barhaghi</a:t>
            </a:r>
            <a:r>
              <a:rPr lang="en-US" dirty="0"/>
              <a:t>†, </a:t>
            </a:r>
            <a:r>
              <a:rPr lang="en-US" dirty="0" err="1"/>
              <a:t>Younes</a:t>
            </a:r>
            <a:r>
              <a:rPr lang="en-US" dirty="0"/>
              <a:t> </a:t>
            </a:r>
            <a:r>
              <a:rPr lang="en-US" dirty="0" err="1"/>
              <a:t>Nejahi</a:t>
            </a:r>
            <a:r>
              <a:rPr lang="en-US" dirty="0"/>
              <a:t>‡, Loren </a:t>
            </a:r>
            <a:r>
              <a:rPr lang="en-US" dirty="0" err="1"/>
              <a:t>Schwiebert</a:t>
            </a:r>
            <a:r>
              <a:rPr lang="en-US" dirty="0"/>
              <a:t>‡, and Jeffrey Potoff† </a:t>
            </a:r>
          </a:p>
          <a:p>
            <a:r>
              <a:rPr lang="en-US" sz="2300" dirty="0"/>
              <a:t>† Department of Chemical Engineering &amp; Materials Science, College of Engineering, </a:t>
            </a:r>
          </a:p>
          <a:p>
            <a:r>
              <a:rPr lang="en-US" sz="2300" dirty="0"/>
              <a:t>‡ Department of Computer Science, College of Engineering, Wayne State University, Detroit, MI, </a:t>
            </a:r>
          </a:p>
          <a:p>
            <a:r>
              <a:rPr lang="en-US" sz="2300" dirty="0"/>
              <a:t>USA 48202 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1</a:t>
            </a:fld>
            <a:endParaRPr lang="en-US" dirty="0"/>
          </a:p>
        </p:txBody>
      </p:sp>
      <p:pic>
        <p:nvPicPr>
          <p:cNvPr id="4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2" y="186587"/>
            <a:ext cx="4152896" cy="367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14F07B-CD91-D441-937E-975E88D02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167" y="354841"/>
            <a:ext cx="2261665" cy="1463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589AA6-4D2C-6E4E-AD5C-A4A63F06F9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1" y="354841"/>
            <a:ext cx="2928147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02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NPT Monte Carlo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547092"/>
            <a:ext cx="10924309" cy="4354946"/>
          </a:xfrm>
        </p:spPr>
        <p:txBody>
          <a:bodyPr>
            <a:normAutofit fontScale="925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Topology and Parameter files.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Build PDB and PSF files.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Equilibrate the SPC/E water at 300 K using NVT ensemble.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Simulation of SPC/E water at 300 K and 1.0 bar, using equilibrated system.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the example files to run simulation to calculate the average energy and radial distribution function.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4992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Building new molecules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Need atomic coordinates of the molecule of interest in PDB format (</a:t>
            </a:r>
            <a:r>
              <a:rPr lang="en-US" dirty="0">
                <a:solidFill>
                  <a:srgbClr val="FF0000"/>
                </a:solidFill>
              </a:rPr>
              <a:t>provided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Entry in topology file defining bonds between atoms, map of atom names to atom types, and partial charges.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Diagram 4"/>
          <p:cNvGraphicFramePr/>
          <p:nvPr>
            <p:extLst/>
          </p:nvPr>
        </p:nvGraphicFramePr>
        <p:xfrm>
          <a:off x="5929745" y="1825625"/>
          <a:ext cx="6234546" cy="4534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842133" y="3861982"/>
            <a:ext cx="1166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PSFGEN</a:t>
            </a:r>
          </a:p>
        </p:txBody>
      </p:sp>
    </p:spTree>
    <p:extLst>
      <p:ext uri="{BB962C8B-B14F-4D97-AF65-F5344CB8AC3E}">
        <p14:creationId xmlns:p14="http://schemas.microsoft.com/office/powerpoint/2010/main" val="3183520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Single PDB file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5E8B480-1620-7A40-ACB1-30DDD632977A}"/>
              </a:ext>
            </a:extLst>
          </p:cNvPr>
          <p:cNvSpPr/>
          <p:nvPr/>
        </p:nvSpPr>
        <p:spPr>
          <a:xfrm>
            <a:off x="762444" y="1581972"/>
            <a:ext cx="108478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ATOM      1 	H1   	SPCE    1       4.665 	 10.828  	11.349  	0.00  	0.00           </a:t>
            </a:r>
          </a:p>
          <a:p>
            <a:r>
              <a:rPr lang="en-US" sz="2400" dirty="0"/>
              <a:t>ATOM      2 	O1   	SPCE    1       4.365  	 11.775  	11.228  	0.00  	0.00            </a:t>
            </a:r>
          </a:p>
          <a:p>
            <a:r>
              <a:rPr lang="en-US" sz="2400" dirty="0"/>
              <a:t>ATOM      3	H2   	SPCE    1       4.473  	 12.272  	12.089  	0.00  	0.00 </a:t>
            </a:r>
          </a:p>
          <a:p>
            <a:r>
              <a:rPr lang="en-US" sz="2400" dirty="0"/>
              <a:t>END</a:t>
            </a:r>
          </a:p>
        </p:txBody>
      </p:sp>
      <p:sp>
        <p:nvSpPr>
          <p:cNvPr id="11" name="Line Callout 2 10">
            <a:extLst>
              <a:ext uri="{FF2B5EF4-FFF2-40B4-BE49-F238E27FC236}">
                <a16:creationId xmlns:a16="http://schemas.microsoft.com/office/drawing/2014/main" id="{11B0AD6A-06F7-FA4D-87F1-5FE128F0FDA6}"/>
              </a:ext>
            </a:extLst>
          </p:cNvPr>
          <p:cNvSpPr/>
          <p:nvPr/>
        </p:nvSpPr>
        <p:spPr>
          <a:xfrm flipH="1">
            <a:off x="443346" y="3408041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156"/>
              <a:gd name="adj6" fmla="val -20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Atom ID</a:t>
            </a:r>
          </a:p>
        </p:txBody>
      </p:sp>
      <p:sp>
        <p:nvSpPr>
          <p:cNvPr id="12" name="Line Callout 2 11">
            <a:extLst>
              <a:ext uri="{FF2B5EF4-FFF2-40B4-BE49-F238E27FC236}">
                <a16:creationId xmlns:a16="http://schemas.microsoft.com/office/drawing/2014/main" id="{9909AAC2-895E-1546-928A-2E95E7EC48D4}"/>
              </a:ext>
            </a:extLst>
          </p:cNvPr>
          <p:cNvSpPr/>
          <p:nvPr/>
        </p:nvSpPr>
        <p:spPr>
          <a:xfrm flipH="1">
            <a:off x="1136073" y="4468014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09915"/>
              <a:gd name="adj6" fmla="val -24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Atom name</a:t>
            </a:r>
          </a:p>
        </p:txBody>
      </p:sp>
      <p:sp>
        <p:nvSpPr>
          <p:cNvPr id="13" name="Line Callout 2 12">
            <a:extLst>
              <a:ext uri="{FF2B5EF4-FFF2-40B4-BE49-F238E27FC236}">
                <a16:creationId xmlns:a16="http://schemas.microsoft.com/office/drawing/2014/main" id="{012E4026-60A2-B347-9DA4-89AB9F11F639}"/>
              </a:ext>
            </a:extLst>
          </p:cNvPr>
          <p:cNvSpPr/>
          <p:nvPr/>
        </p:nvSpPr>
        <p:spPr>
          <a:xfrm flipH="1">
            <a:off x="1828800" y="5527987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0605"/>
              <a:gd name="adj6" fmla="val -33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residue name</a:t>
            </a:r>
          </a:p>
        </p:txBody>
      </p:sp>
      <p:sp>
        <p:nvSpPr>
          <p:cNvPr id="14" name="Line Callout 2 13">
            <a:extLst>
              <a:ext uri="{FF2B5EF4-FFF2-40B4-BE49-F238E27FC236}">
                <a16:creationId xmlns:a16="http://schemas.microsoft.com/office/drawing/2014/main" id="{E615488C-FC82-6D4F-B71E-D7ACBD7E6A15}"/>
              </a:ext>
            </a:extLst>
          </p:cNvPr>
          <p:cNvSpPr/>
          <p:nvPr/>
        </p:nvSpPr>
        <p:spPr>
          <a:xfrm>
            <a:off x="4800897" y="5528010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4053"/>
              <a:gd name="adj6" fmla="val -15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Residue ID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D4A519-6B82-DE48-A530-6BB4738C2A1D}"/>
              </a:ext>
            </a:extLst>
          </p:cNvPr>
          <p:cNvSpPr/>
          <p:nvPr/>
        </p:nvSpPr>
        <p:spPr>
          <a:xfrm>
            <a:off x="4918364" y="1427018"/>
            <a:ext cx="4211781" cy="2528178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X, Y, Z coordinates</a:t>
            </a:r>
          </a:p>
        </p:txBody>
      </p:sp>
      <p:sp>
        <p:nvSpPr>
          <p:cNvPr id="17" name="Line Callout 2 16">
            <a:extLst>
              <a:ext uri="{FF2B5EF4-FFF2-40B4-BE49-F238E27FC236}">
                <a16:creationId xmlns:a16="http://schemas.microsoft.com/office/drawing/2014/main" id="{60865A7E-40CC-4243-B21C-468062D0283D}"/>
              </a:ext>
            </a:extLst>
          </p:cNvPr>
          <p:cNvSpPr/>
          <p:nvPr/>
        </p:nvSpPr>
        <p:spPr>
          <a:xfrm flipH="1">
            <a:off x="7841672" y="4468014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04743"/>
              <a:gd name="adj6" fmla="val -69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Occupancy</a:t>
            </a:r>
          </a:p>
        </p:txBody>
      </p:sp>
      <p:sp>
        <p:nvSpPr>
          <p:cNvPr id="18" name="Line Callout 2 17">
            <a:extLst>
              <a:ext uri="{FF2B5EF4-FFF2-40B4-BE49-F238E27FC236}">
                <a16:creationId xmlns:a16="http://schemas.microsoft.com/office/drawing/2014/main" id="{F8B8E2F1-95DC-2E4A-BAE4-45AE44A3647E}"/>
              </a:ext>
            </a:extLst>
          </p:cNvPr>
          <p:cNvSpPr/>
          <p:nvPr/>
        </p:nvSpPr>
        <p:spPr>
          <a:xfrm flipH="1">
            <a:off x="8797635" y="5527987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2329"/>
              <a:gd name="adj6" fmla="val -69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Beta</a:t>
            </a:r>
          </a:p>
        </p:txBody>
      </p:sp>
    </p:spTree>
    <p:extLst>
      <p:ext uri="{BB962C8B-B14F-4D97-AF65-F5344CB8AC3E}">
        <p14:creationId xmlns:p14="http://schemas.microsoft.com/office/powerpoint/2010/main" val="3948546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Topology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903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RESI        </a:t>
            </a:r>
            <a:r>
              <a:rPr lang="en-US" sz="2400" b="1" dirty="0"/>
              <a:t>SPCE</a:t>
            </a:r>
            <a:r>
              <a:rPr lang="en-US" sz="2400" dirty="0"/>
              <a:t>          0.00 </a:t>
            </a:r>
          </a:p>
          <a:p>
            <a:pPr marL="0" indent="0">
              <a:buNone/>
            </a:pPr>
            <a:r>
              <a:rPr lang="en-US" sz="2400" dirty="0"/>
              <a:t>GROUP</a:t>
            </a:r>
          </a:p>
          <a:p>
            <a:pPr marL="0" indent="0">
              <a:buNone/>
            </a:pPr>
            <a:r>
              <a:rPr lang="en-US" sz="2400" dirty="0"/>
              <a:t>ATOM    O1    </a:t>
            </a:r>
            <a:r>
              <a:rPr lang="en-US" sz="2400" b="1" dirty="0"/>
              <a:t>OT</a:t>
            </a:r>
            <a:r>
              <a:rPr lang="en-US" sz="2400" dirty="0"/>
              <a:t>      -0.847600  !       O1</a:t>
            </a:r>
          </a:p>
          <a:p>
            <a:pPr marL="0" indent="0">
              <a:buNone/>
            </a:pPr>
            <a:r>
              <a:rPr lang="en-US" sz="2400" dirty="0"/>
              <a:t>ATOM    H1    </a:t>
            </a:r>
            <a:r>
              <a:rPr lang="en-US" sz="2400" b="1" dirty="0"/>
              <a:t>HT</a:t>
            </a:r>
            <a:r>
              <a:rPr lang="en-US" sz="2400" dirty="0"/>
              <a:t>        0.423800  !      /   \</a:t>
            </a:r>
          </a:p>
          <a:p>
            <a:pPr marL="0" indent="0">
              <a:buNone/>
            </a:pPr>
            <a:r>
              <a:rPr lang="en-US" sz="2400" dirty="0"/>
              <a:t>ATOM    H2    </a:t>
            </a:r>
            <a:r>
              <a:rPr lang="en-US" sz="2400" b="1" dirty="0"/>
              <a:t>HT</a:t>
            </a:r>
            <a:r>
              <a:rPr lang="en-US" sz="2400" dirty="0"/>
              <a:t>        0.423800  !  H1     H2</a:t>
            </a:r>
          </a:p>
          <a:p>
            <a:pPr marL="0" indent="0">
              <a:buNone/>
            </a:pPr>
            <a:r>
              <a:rPr lang="en-US" sz="2400" dirty="0"/>
              <a:t>BOND 	O1 H1  	 O1 H2 </a:t>
            </a:r>
          </a:p>
          <a:p>
            <a:pPr marL="0" indent="0">
              <a:buNone/>
            </a:pPr>
            <a:r>
              <a:rPr lang="en-US" sz="2400" dirty="0"/>
              <a:t>PATCHING FIRS NONE LAST NONE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8509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Defines residue name</a:t>
            </a:r>
          </a:p>
          <a:p>
            <a:endParaRPr lang="en-US" dirty="0"/>
          </a:p>
          <a:p>
            <a:r>
              <a:rPr lang="en-US" dirty="0"/>
              <a:t>Maps atom name to atom type</a:t>
            </a:r>
          </a:p>
          <a:p>
            <a:endParaRPr lang="en-US" dirty="0"/>
          </a:p>
          <a:p>
            <a:r>
              <a:rPr lang="en-US" dirty="0"/>
              <a:t>Column 3 is the partial charge</a:t>
            </a:r>
          </a:p>
          <a:p>
            <a:endParaRPr lang="en-US" dirty="0"/>
          </a:p>
          <a:p>
            <a:r>
              <a:rPr lang="en-US" dirty="0"/>
              <a:t>Defines bonds between pairs of atoms.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880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Bonds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0" y="2337516"/>
            <a:ext cx="56046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BONDS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!V(bond) = </a:t>
            </a:r>
            <a:r>
              <a:rPr lang="en-US" dirty="0" err="1"/>
              <a:t>Kb</a:t>
            </a:r>
            <a:r>
              <a:rPr lang="en-US" dirty="0"/>
              <a:t>(b - b0)**2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    </a:t>
            </a:r>
            <a:r>
              <a:rPr lang="en-US" dirty="0" err="1">
                <a:solidFill>
                  <a:srgbClr val="FF0000"/>
                </a:solidFill>
              </a:rPr>
              <a:t>Kb</a:t>
            </a:r>
            <a:r>
              <a:rPr lang="en-US" dirty="0">
                <a:solidFill>
                  <a:srgbClr val="FF0000"/>
                </a:solidFill>
              </a:rPr>
              <a:t>(K/mole/A**2)     </a:t>
            </a:r>
            <a:r>
              <a:rPr lang="en-US" dirty="0"/>
              <a:t>b0 (A)        description</a:t>
            </a:r>
          </a:p>
          <a:p>
            <a:r>
              <a:rPr lang="en-US" dirty="0"/>
              <a:t>OT       HT        9999999999            1.000         ! Fixed.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4AFFD79-8182-9243-8AB5-5DA666B28D4D}"/>
              </a:ext>
            </a:extLst>
          </p:cNvPr>
          <p:cNvSpPr/>
          <p:nvPr/>
        </p:nvSpPr>
        <p:spPr>
          <a:xfrm>
            <a:off x="6316004" y="2337516"/>
            <a:ext cx="570767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BONDS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!V(bond) = </a:t>
            </a:r>
            <a:r>
              <a:rPr lang="en-US" dirty="0" err="1"/>
              <a:t>Kb</a:t>
            </a:r>
            <a:r>
              <a:rPr lang="en-US" dirty="0"/>
              <a:t>(b - b0)**2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      </a:t>
            </a:r>
            <a:r>
              <a:rPr lang="en-US" dirty="0" err="1">
                <a:solidFill>
                  <a:srgbClr val="FF0000"/>
                </a:solidFill>
              </a:rPr>
              <a:t>Kb</a:t>
            </a:r>
            <a:r>
              <a:rPr lang="en-US" dirty="0">
                <a:solidFill>
                  <a:srgbClr val="FF0000"/>
                </a:solidFill>
              </a:rPr>
              <a:t>(Kcal/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>
                <a:solidFill>
                  <a:srgbClr val="FF0000"/>
                </a:solidFill>
              </a:rPr>
              <a:t> /A**2)   </a:t>
            </a:r>
            <a:r>
              <a:rPr lang="en-US" dirty="0"/>
              <a:t>b0 (A)        description</a:t>
            </a:r>
          </a:p>
          <a:p>
            <a:r>
              <a:rPr lang="en-US" dirty="0"/>
              <a:t>OT       HT        9999999999            1.000         ! Fixed.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1985535" y="1746501"/>
            <a:ext cx="1398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DCEBFF-C585-114E-B040-71DB7728522E}"/>
              </a:ext>
            </a:extLst>
          </p:cNvPr>
          <p:cNvSpPr/>
          <p:nvPr/>
        </p:nvSpPr>
        <p:spPr>
          <a:xfrm>
            <a:off x="7719869" y="1758981"/>
            <a:ext cx="19973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/>
              <p:nvPr/>
            </p:nvSpPr>
            <p:spPr>
              <a:xfrm>
                <a:off x="928551" y="5103795"/>
                <a:ext cx="394563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𝑏𝑜𝑛𝑑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𝑏𝑜𝑛𝑑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𝑏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551" y="5103795"/>
                <a:ext cx="3945632" cy="523220"/>
              </a:xfrm>
              <a:prstGeom prst="rect">
                <a:avLst/>
              </a:prstGeom>
              <a:blipFill>
                <a:blip r:embed="rId2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C64394A6-3566-5C43-A560-F1F84CCBC224}"/>
              </a:ext>
            </a:extLst>
          </p:cNvPr>
          <p:cNvGrpSpPr/>
          <p:nvPr/>
        </p:nvGrpSpPr>
        <p:grpSpPr>
          <a:xfrm>
            <a:off x="6878024" y="4516582"/>
            <a:ext cx="3413066" cy="1759527"/>
            <a:chOff x="6878024" y="4516582"/>
            <a:chExt cx="3413066" cy="17595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10DB2C-B836-7F4A-9F05-E0DF0426EA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18" name="Left-Right Arrow 17">
              <a:extLst>
                <a:ext uri="{FF2B5EF4-FFF2-40B4-BE49-F238E27FC236}">
                  <a16:creationId xmlns:a16="http://schemas.microsoft.com/office/drawing/2014/main" id="{CE5B737F-B011-3940-9DAC-D35BC1968015}"/>
                </a:ext>
              </a:extLst>
            </p:cNvPr>
            <p:cNvSpPr/>
            <p:nvPr/>
          </p:nvSpPr>
          <p:spPr>
            <a:xfrm rot="19472632">
              <a:off x="6878024" y="4967545"/>
              <a:ext cx="1347777" cy="266657"/>
            </a:xfrm>
            <a:prstGeom prst="leftRightArrow">
              <a:avLst>
                <a:gd name="adj1" fmla="val 27767"/>
                <a:gd name="adj2" fmla="val 500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</p:spTree>
    <p:extLst>
      <p:ext uri="{BB962C8B-B14F-4D97-AF65-F5344CB8AC3E}">
        <p14:creationId xmlns:p14="http://schemas.microsoft.com/office/powerpoint/2010/main" val="3434361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Angles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1" y="2337516"/>
            <a:ext cx="56144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ANGLES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!V(angle) = </a:t>
            </a:r>
            <a:r>
              <a:rPr lang="en-US" dirty="0" err="1"/>
              <a:t>Ktheta</a:t>
            </a:r>
            <a:r>
              <a:rPr lang="en-US" dirty="0"/>
              <a:t>(Theta - Theta0)**2!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Ktheta</a:t>
            </a:r>
            <a:r>
              <a:rPr lang="en-US" dirty="0">
                <a:solidFill>
                  <a:srgbClr val="FF0000"/>
                </a:solidFill>
              </a:rPr>
              <a:t>(K/mole/rad**2)    </a:t>
            </a:r>
            <a:r>
              <a:rPr lang="en-US" dirty="0"/>
              <a:t>Theta0(degree) </a:t>
            </a:r>
          </a:p>
          <a:p>
            <a:r>
              <a:rPr lang="en-US" dirty="0"/>
              <a:t>HT     OT      HT     9999999999                       109.50 ! fixed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1985535" y="1746501"/>
            <a:ext cx="1398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DCEBFF-C585-114E-B040-71DB7728522E}"/>
              </a:ext>
            </a:extLst>
          </p:cNvPr>
          <p:cNvSpPr/>
          <p:nvPr/>
        </p:nvSpPr>
        <p:spPr>
          <a:xfrm>
            <a:off x="7719869" y="1758981"/>
            <a:ext cx="19973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0C0FC3D-8409-7F40-A06C-DE684D52FC96}"/>
                  </a:ext>
                </a:extLst>
              </p:cNvPr>
              <p:cNvSpPr/>
              <p:nvPr/>
            </p:nvSpPr>
            <p:spPr>
              <a:xfrm>
                <a:off x="1360956" y="4815595"/>
                <a:ext cx="4046108" cy="566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𝑏𝑒𝑛𝑑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𝑎𝑛𝑔𝑙𝑒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0C0FC3D-8409-7F40-A06C-DE684D52FC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0956" y="4815595"/>
                <a:ext cx="4046108" cy="566886"/>
              </a:xfrm>
              <a:prstGeom prst="rect">
                <a:avLst/>
              </a:prstGeom>
              <a:blipFill>
                <a:blip r:embed="rId2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4C985A47-A0AE-3F40-AA5F-5EE8441DC157}"/>
              </a:ext>
            </a:extLst>
          </p:cNvPr>
          <p:cNvGrpSpPr/>
          <p:nvPr/>
        </p:nvGrpSpPr>
        <p:grpSpPr>
          <a:xfrm>
            <a:off x="7177748" y="4516582"/>
            <a:ext cx="3113342" cy="1995054"/>
            <a:chOff x="7177748" y="4516582"/>
            <a:chExt cx="3113342" cy="199505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3892AE0-3049-EF45-B5A7-DC23C5F919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20" name="Curved Up Arrow 19">
              <a:extLst>
                <a:ext uri="{FF2B5EF4-FFF2-40B4-BE49-F238E27FC236}">
                  <a16:creationId xmlns:a16="http://schemas.microsoft.com/office/drawing/2014/main" id="{B20992F2-23D8-474F-8AA8-C1C135EE4190}"/>
                </a:ext>
              </a:extLst>
            </p:cNvPr>
            <p:cNvSpPr/>
            <p:nvPr/>
          </p:nvSpPr>
          <p:spPr>
            <a:xfrm>
              <a:off x="7939351" y="6037176"/>
              <a:ext cx="1551013" cy="474460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tx1"/>
                </a:solidFill>
              </a:endParaRP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C80DAAF3-3C21-9047-B79A-D33779696544}"/>
              </a:ext>
            </a:extLst>
          </p:cNvPr>
          <p:cNvSpPr/>
          <p:nvPr/>
        </p:nvSpPr>
        <p:spPr>
          <a:xfrm>
            <a:off x="6345923" y="2343756"/>
            <a:ext cx="576418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ANGLES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!V(angle) = </a:t>
            </a:r>
            <a:r>
              <a:rPr lang="en-US" dirty="0" err="1"/>
              <a:t>Ktheta</a:t>
            </a:r>
            <a:r>
              <a:rPr lang="en-US" dirty="0"/>
              <a:t>(Theta - Theta0)**2!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Ktheta</a:t>
            </a:r>
            <a:r>
              <a:rPr lang="en-US" dirty="0">
                <a:solidFill>
                  <a:srgbClr val="FF0000"/>
                </a:solidFill>
              </a:rPr>
              <a:t>(Kcal/mole/rad**2)  </a:t>
            </a:r>
            <a:r>
              <a:rPr lang="en-US" dirty="0"/>
              <a:t>Theta0(degree) </a:t>
            </a:r>
          </a:p>
          <a:p>
            <a:r>
              <a:rPr lang="en-US" dirty="0"/>
              <a:t>HT     OT      HT     9999999999                           109.50  !fixed</a:t>
            </a:r>
          </a:p>
        </p:txBody>
      </p:sp>
    </p:spTree>
    <p:extLst>
      <p:ext uri="{BB962C8B-B14F-4D97-AF65-F5344CB8AC3E}">
        <p14:creationId xmlns:p14="http://schemas.microsoft.com/office/powerpoint/2010/main" val="444204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Dihedrals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0" y="2337516"/>
            <a:ext cx="525957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DIHEDRALS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V(dihedral) = </a:t>
            </a:r>
            <a:r>
              <a:rPr lang="en-US" dirty="0" err="1"/>
              <a:t>Kchi</a:t>
            </a:r>
            <a:r>
              <a:rPr lang="en-US" dirty="0"/>
              <a:t>(1 + cos(n(chi) - delta))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Kchi</a:t>
            </a:r>
            <a:r>
              <a:rPr lang="en-US" dirty="0">
                <a:solidFill>
                  <a:srgbClr val="FF0000"/>
                </a:solidFill>
              </a:rPr>
              <a:t>(K/mole)        n     </a:t>
            </a:r>
            <a:r>
              <a:rPr lang="en-US" dirty="0"/>
              <a:t>delta(degree) </a:t>
            </a:r>
          </a:p>
          <a:p>
            <a:r>
              <a:rPr lang="en-US" dirty="0"/>
              <a:t>X   CH2 CH2 X           0.000000          0        0.0    ! </a:t>
            </a:r>
          </a:p>
          <a:p>
            <a:r>
              <a:rPr lang="en-US" dirty="0"/>
              <a:t>X   CH2 CH2 X       355.029964          1        0.0    ! </a:t>
            </a:r>
          </a:p>
          <a:p>
            <a:r>
              <a:rPr lang="en-US" dirty="0"/>
              <a:t>X   CH2 CH2 X        -68.189775          2    180.0   ! </a:t>
            </a:r>
          </a:p>
          <a:p>
            <a:r>
              <a:rPr lang="en-US" dirty="0"/>
              <a:t>X   CH2 CH2 X       791.317812          3         0.0   !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1985535" y="1746501"/>
            <a:ext cx="1398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DCEBFF-C585-114E-B040-71DB7728522E}"/>
              </a:ext>
            </a:extLst>
          </p:cNvPr>
          <p:cNvSpPr/>
          <p:nvPr/>
        </p:nvSpPr>
        <p:spPr>
          <a:xfrm>
            <a:off x="7719869" y="1758981"/>
            <a:ext cx="19973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7D091E3-92E1-FF42-9A53-613BC0A66DB6}"/>
              </a:ext>
            </a:extLst>
          </p:cNvPr>
          <p:cNvGrpSpPr>
            <a:grpSpLocks noChangeAspect="1"/>
          </p:cNvGrpSpPr>
          <p:nvPr/>
        </p:nvGrpSpPr>
        <p:grpSpPr>
          <a:xfrm>
            <a:off x="7180971" y="5082253"/>
            <a:ext cx="2574950" cy="1463040"/>
            <a:chOff x="6549061" y="5069608"/>
            <a:chExt cx="2069831" cy="117604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576B9A8-3FF4-794A-9D3A-8A995FD43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9061" y="5069608"/>
              <a:ext cx="2069831" cy="1176040"/>
            </a:xfrm>
            <a:prstGeom prst="rect">
              <a:avLst/>
            </a:prstGeom>
          </p:spPr>
        </p:pic>
        <p:sp>
          <p:nvSpPr>
            <p:cNvPr id="17" name="Curved Up Arrow 16">
              <a:extLst>
                <a:ext uri="{FF2B5EF4-FFF2-40B4-BE49-F238E27FC236}">
                  <a16:creationId xmlns:a16="http://schemas.microsoft.com/office/drawing/2014/main" id="{759E68F5-DAC8-8249-BDFA-A3EEDC1BDA71}"/>
                </a:ext>
              </a:extLst>
            </p:cNvPr>
            <p:cNvSpPr/>
            <p:nvPr/>
          </p:nvSpPr>
          <p:spPr>
            <a:xfrm rot="8253052">
              <a:off x="7310117" y="5575369"/>
              <a:ext cx="776321" cy="337542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tx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3ECAFC7-B8D2-AE41-AF71-EF79AB236DDC}"/>
                  </a:ext>
                </a:extLst>
              </p:cNvPr>
              <p:cNvSpPr/>
              <p:nvPr/>
            </p:nvSpPr>
            <p:spPr>
              <a:xfrm>
                <a:off x="1210965" y="5245894"/>
                <a:ext cx="5334281" cy="126893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𝑡𝑜𝑟𝑠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=0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80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𝜙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3ECAFC7-B8D2-AE41-AF71-EF79AB236D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0965" y="5245894"/>
                <a:ext cx="5334281" cy="1268937"/>
              </a:xfrm>
              <a:prstGeom prst="rect">
                <a:avLst/>
              </a:prstGeom>
              <a:blipFill>
                <a:blip r:embed="rId3"/>
                <a:stretch>
                  <a:fillRect t="-105941" b="-1613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69874F0E-4ED3-FF4D-A504-0169AC343A0C}"/>
              </a:ext>
            </a:extLst>
          </p:cNvPr>
          <p:cNvSpPr/>
          <p:nvPr/>
        </p:nvSpPr>
        <p:spPr>
          <a:xfrm>
            <a:off x="6370595" y="2331276"/>
            <a:ext cx="558484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DIHEDRALS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V(dihedral) = </a:t>
            </a:r>
            <a:r>
              <a:rPr lang="en-US" dirty="0" err="1"/>
              <a:t>Kchi</a:t>
            </a:r>
            <a:r>
              <a:rPr lang="en-US" dirty="0"/>
              <a:t>(1 + cos(n(chi) - delta))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Kchi</a:t>
            </a:r>
            <a:r>
              <a:rPr lang="en-US" dirty="0">
                <a:solidFill>
                  <a:srgbClr val="FF0000"/>
                </a:solidFill>
              </a:rPr>
              <a:t>(Kcal/mole)        n     </a:t>
            </a:r>
            <a:r>
              <a:rPr lang="en-US" dirty="0"/>
              <a:t>delta(degree) </a:t>
            </a:r>
          </a:p>
          <a:p>
            <a:r>
              <a:rPr lang="en-US" dirty="0"/>
              <a:t>X   CH2 CH2 X           0.000000               0        0.0    ! </a:t>
            </a:r>
          </a:p>
          <a:p>
            <a:r>
              <a:rPr lang="en-US" dirty="0"/>
              <a:t>X   CH2 CH2 X           0.705517               1        0.0    ! </a:t>
            </a:r>
          </a:p>
          <a:p>
            <a:r>
              <a:rPr lang="en-US" dirty="0"/>
              <a:t>X   CH2 CH2 X          -0.135507               2    180.0   ! </a:t>
            </a:r>
          </a:p>
          <a:p>
            <a:r>
              <a:rPr lang="en-US" dirty="0"/>
              <a:t>X   CH2 CH2 X           1.572510               3         0.0   ! </a:t>
            </a:r>
          </a:p>
        </p:txBody>
      </p:sp>
    </p:spTree>
    <p:extLst>
      <p:ext uri="{BB962C8B-B14F-4D97-AF65-F5344CB8AC3E}">
        <p14:creationId xmlns:p14="http://schemas.microsoft.com/office/powerpoint/2010/main" val="533240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Nonbonded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/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𝑉𝐷𝑊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800">
                              <a:latin typeface="Cambria Math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/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−6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6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den>
                          </m:f>
                          <m:r>
                            <a:rPr lang="en-US" sz="2800">
                              <a:latin typeface="Cambria Math" charset="0"/>
                            </a:rPr>
                            <m:t>−6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  <a:blipFill>
                <a:blip r:embed="rId3"/>
                <a:stretch>
                  <a:fillRect t="-50667" b="-18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7A5DB3F6-7190-BD49-8BB3-ABF91A751A39}"/>
              </a:ext>
            </a:extLst>
          </p:cNvPr>
          <p:cNvSpPr/>
          <p:nvPr/>
        </p:nvSpPr>
        <p:spPr>
          <a:xfrm>
            <a:off x="581669" y="2337516"/>
            <a:ext cx="1137376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NONBONDED_MIE 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</a:t>
            </a:r>
            <a:r>
              <a:rPr lang="en-US" dirty="0" err="1"/>
              <a:t>mie</a:t>
            </a:r>
            <a:r>
              <a:rPr lang="en-US" dirty="0"/>
              <a:t>) = 4*eps*((</a:t>
            </a:r>
            <a:r>
              <a:rPr lang="en-US" dirty="0" err="1"/>
              <a:t>sig_ij</a:t>
            </a:r>
            <a:r>
              <a:rPr lang="en-US" dirty="0"/>
              <a:t>/</a:t>
            </a:r>
            <a:r>
              <a:rPr lang="en-US" dirty="0" err="1"/>
              <a:t>r_ij</a:t>
            </a:r>
            <a:r>
              <a:rPr lang="en-US" dirty="0"/>
              <a:t>)**n-(</a:t>
            </a:r>
            <a:r>
              <a:rPr lang="en-US" dirty="0" err="1"/>
              <a:t>sig_ij</a:t>
            </a:r>
            <a:r>
              <a:rPr lang="en-US" dirty="0"/>
              <a:t>/</a:t>
            </a:r>
            <a:r>
              <a:rPr lang="en-US" dirty="0" err="1"/>
              <a:t>r_ij</a:t>
            </a:r>
            <a:r>
              <a:rPr lang="en-US" dirty="0"/>
              <a:t>)**6)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	eps</a:t>
            </a:r>
            <a:r>
              <a:rPr lang="en-US" dirty="0">
                <a:solidFill>
                  <a:srgbClr val="FF0000"/>
                </a:solidFill>
              </a:rPr>
              <a:t>(K) 	sigma(A)		n	</a:t>
            </a:r>
            <a:r>
              <a:rPr lang="en-US" dirty="0"/>
              <a:t>eps,1-4</a:t>
            </a:r>
            <a:r>
              <a:rPr lang="en-US" dirty="0">
                <a:solidFill>
                  <a:srgbClr val="FF0000"/>
                </a:solidFill>
              </a:rPr>
              <a:t>(K) 	sigma,1-4(A)	n,1-4      !description</a:t>
            </a:r>
            <a:endParaRPr lang="en-US" dirty="0"/>
          </a:p>
          <a:p>
            <a:r>
              <a:rPr lang="en-US" dirty="0"/>
              <a:t>CH4     	               78.2054	3.167		12   	 0.00		0.000		0 	! SPCE</a:t>
            </a:r>
          </a:p>
          <a:p>
            <a:r>
              <a:rPr lang="en-US" dirty="0"/>
              <a:t>HT     		0.0000     0.000      		12   	 0.00	     	0.000      		0 	! SPCE</a:t>
            </a:r>
          </a:p>
        </p:txBody>
      </p:sp>
    </p:spTree>
    <p:extLst>
      <p:ext uri="{BB962C8B-B14F-4D97-AF65-F5344CB8AC3E}">
        <p14:creationId xmlns:p14="http://schemas.microsoft.com/office/powerpoint/2010/main" val="3919840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Nonbonded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/>
              <p:nvPr/>
            </p:nvSpPr>
            <p:spPr>
              <a:xfrm>
                <a:off x="2432400" y="5047658"/>
                <a:ext cx="7327199" cy="1220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𝑉𝐷𝑊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𝑚𝑖𝑛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800">
                              <a:latin typeface="Cambria Math" charset="0"/>
                            </a:rPr>
                            <m:t>−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𝑚𝑖𝑛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2400" y="5047658"/>
                <a:ext cx="7327199" cy="122027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FF481490-6470-634B-9EE1-8782BB4406AC}"/>
              </a:ext>
            </a:extLst>
          </p:cNvPr>
          <p:cNvSpPr/>
          <p:nvPr/>
        </p:nvSpPr>
        <p:spPr>
          <a:xfrm>
            <a:off x="122830" y="2337516"/>
            <a:ext cx="1206917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NONBONDED 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V(LJ) = </a:t>
            </a:r>
            <a:r>
              <a:rPr lang="en-US" dirty="0" err="1"/>
              <a:t>eps,i,j</a:t>
            </a:r>
            <a:r>
              <a:rPr lang="en-US" dirty="0"/>
              <a:t>[(</a:t>
            </a:r>
            <a:r>
              <a:rPr lang="en-US" dirty="0" err="1"/>
              <a:t>Rmin,i,j</a:t>
            </a:r>
            <a:r>
              <a:rPr lang="en-US" dirty="0"/>
              <a:t>/</a:t>
            </a:r>
            <a:r>
              <a:rPr lang="en-US" dirty="0" err="1"/>
              <a:t>ri,j</a:t>
            </a:r>
            <a:r>
              <a:rPr lang="en-US" dirty="0"/>
              <a:t>)**12 - 2(</a:t>
            </a:r>
            <a:r>
              <a:rPr lang="en-US" dirty="0" err="1"/>
              <a:t>Rmin,i,j</a:t>
            </a:r>
            <a:r>
              <a:rPr lang="en-US" dirty="0"/>
              <a:t>/</a:t>
            </a:r>
            <a:r>
              <a:rPr lang="en-US" dirty="0" err="1"/>
              <a:t>ri,j</a:t>
            </a:r>
            <a:r>
              <a:rPr lang="en-US" dirty="0"/>
              <a:t>)**6]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	</a:t>
            </a:r>
            <a:r>
              <a:rPr lang="en-US" dirty="0">
                <a:solidFill>
                  <a:srgbClr val="FF0000"/>
                </a:solidFill>
              </a:rPr>
              <a:t>ignored	</a:t>
            </a:r>
            <a:r>
              <a:rPr lang="en-US" dirty="0"/>
              <a:t>eps</a:t>
            </a:r>
            <a:r>
              <a:rPr lang="en-US" dirty="0">
                <a:solidFill>
                  <a:srgbClr val="FF0000"/>
                </a:solidFill>
              </a:rPr>
              <a:t>(Kcal/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>
                <a:solidFill>
                  <a:srgbClr val="FF0000"/>
                </a:solidFill>
              </a:rPr>
              <a:t>)	</a:t>
            </a:r>
            <a:r>
              <a:rPr lang="en-US" dirty="0" err="1">
                <a:solidFill>
                  <a:srgbClr val="FF0000"/>
                </a:solidFill>
              </a:rPr>
              <a:t>Rmin</a:t>
            </a:r>
            <a:r>
              <a:rPr lang="en-US" dirty="0">
                <a:solidFill>
                  <a:srgbClr val="FF0000"/>
                </a:solidFill>
              </a:rPr>
              <a:t>/2(A)	ignored	</a:t>
            </a:r>
            <a:r>
              <a:rPr lang="en-US" dirty="0"/>
              <a:t>eps,1-4</a:t>
            </a:r>
            <a:r>
              <a:rPr lang="en-US" dirty="0">
                <a:solidFill>
                  <a:srgbClr val="FF0000"/>
                </a:solidFill>
              </a:rPr>
              <a:t>(Kcal/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>
                <a:solidFill>
                  <a:srgbClr val="FF0000"/>
                </a:solidFill>
              </a:rPr>
              <a:t>)	</a:t>
            </a:r>
            <a:r>
              <a:rPr lang="en-US" dirty="0" err="1">
                <a:solidFill>
                  <a:srgbClr val="FF0000"/>
                </a:solidFill>
              </a:rPr>
              <a:t>Rmin</a:t>
            </a:r>
            <a:r>
              <a:rPr lang="en-US" dirty="0">
                <a:solidFill>
                  <a:srgbClr val="FF0000"/>
                </a:solidFill>
              </a:rPr>
              <a:t>/2,1-4(A)  !description</a:t>
            </a:r>
            <a:endParaRPr lang="en-US" dirty="0"/>
          </a:p>
          <a:p>
            <a:r>
              <a:rPr lang="en-US" dirty="0"/>
              <a:t>OT    		 0.0          -0.15541                   1.7774185	 0.0 	0.00 		0.00	          ! SPCE</a:t>
            </a:r>
          </a:p>
          <a:p>
            <a:r>
              <a:rPr lang="en-US" dirty="0"/>
              <a:t>HT    		 0.0           0.00000                   0.0000000 	 0.0 	0.00 		0.00	          ! SPCE</a:t>
            </a:r>
          </a:p>
        </p:txBody>
      </p:sp>
    </p:spTree>
    <p:extLst>
      <p:ext uri="{BB962C8B-B14F-4D97-AF65-F5344CB8AC3E}">
        <p14:creationId xmlns:p14="http://schemas.microsoft.com/office/powerpoint/2010/main" val="12023117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</a:t>
            </a:r>
            <a:r>
              <a:rPr lang="en-US" dirty="0" err="1"/>
              <a:t>Nonbonded</a:t>
            </a:r>
            <a:r>
              <a:rPr lang="en-US" dirty="0"/>
              <a:t> Fix (</a:t>
            </a:r>
            <a:r>
              <a:rPr lang="en-US" dirty="0" err="1"/>
              <a:t>adsorbates</a:t>
            </a:r>
            <a:r>
              <a:rPr lang="en-US" dirty="0"/>
              <a:t>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5DB3F6-7190-BD49-8BB3-ABF91A751A39}"/>
              </a:ext>
            </a:extLst>
          </p:cNvPr>
          <p:cNvSpPr/>
          <p:nvPr/>
        </p:nvSpPr>
        <p:spPr>
          <a:xfrm>
            <a:off x="581669" y="2337516"/>
            <a:ext cx="1137376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NBFIX_MIE 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</a:t>
            </a:r>
            <a:r>
              <a:rPr lang="en-US" dirty="0" err="1"/>
              <a:t>mie</a:t>
            </a:r>
            <a:r>
              <a:rPr lang="en-US" dirty="0"/>
              <a:t>) = 4*eps*((</a:t>
            </a:r>
            <a:r>
              <a:rPr lang="en-US" dirty="0" err="1"/>
              <a:t>sig_ij</a:t>
            </a:r>
            <a:r>
              <a:rPr lang="en-US" dirty="0"/>
              <a:t>/</a:t>
            </a:r>
            <a:r>
              <a:rPr lang="en-US" dirty="0" err="1"/>
              <a:t>r_ij</a:t>
            </a:r>
            <a:r>
              <a:rPr lang="en-US" dirty="0"/>
              <a:t>)**n-(</a:t>
            </a:r>
            <a:r>
              <a:rPr lang="en-US" dirty="0" err="1"/>
              <a:t>sig_ij</a:t>
            </a:r>
            <a:r>
              <a:rPr lang="en-US" dirty="0"/>
              <a:t>/</a:t>
            </a:r>
            <a:r>
              <a:rPr lang="en-US" dirty="0" err="1"/>
              <a:t>r_ij</a:t>
            </a:r>
            <a:r>
              <a:rPr lang="en-US" dirty="0"/>
              <a:t>)**6)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!type1    type2	eps</a:t>
            </a:r>
            <a:r>
              <a:rPr lang="en-US" dirty="0">
                <a:solidFill>
                  <a:srgbClr val="FF0000"/>
                </a:solidFill>
              </a:rPr>
              <a:t>(K) 	sigma</a:t>
            </a:r>
            <a:r>
              <a:rPr lang="en-US" dirty="0"/>
              <a:t>(A)		n	eps,1-4(</a:t>
            </a:r>
            <a:r>
              <a:rPr lang="en-US" dirty="0">
                <a:solidFill>
                  <a:srgbClr val="FF0000"/>
                </a:solidFill>
              </a:rPr>
              <a:t>K</a:t>
            </a:r>
            <a:r>
              <a:rPr lang="en-US" dirty="0"/>
              <a:t>) 	</a:t>
            </a:r>
            <a:r>
              <a:rPr lang="en-US" dirty="0">
                <a:solidFill>
                  <a:srgbClr val="FF0000"/>
                </a:solidFill>
              </a:rPr>
              <a:t>sigma</a:t>
            </a:r>
            <a:r>
              <a:rPr lang="en-US" dirty="0"/>
              <a:t>,1-4(A)	n,1-4      !description</a:t>
            </a:r>
          </a:p>
          <a:p>
            <a:r>
              <a:rPr lang="en-US" dirty="0"/>
              <a:t>C   	C     	0.00	0.000		0   	 0.00		0.000		0 	! </a:t>
            </a:r>
          </a:p>
          <a:p>
            <a:r>
              <a:rPr lang="en-US" dirty="0"/>
              <a:t>C   	H     	0.00	0.000		0      	 0.00      		0.000		0 	! </a:t>
            </a:r>
          </a:p>
          <a:p>
            <a:r>
              <a:rPr lang="en-US" dirty="0"/>
              <a:t>C   	O      	0.00       	0.000      		0   	 0.00	     	0.000      		0 	! </a:t>
            </a:r>
          </a:p>
          <a:p>
            <a:r>
              <a:rPr lang="en-US" dirty="0"/>
              <a:t>C   	ZN      	0.00       	0.000      		0   	 0.00	     	0.000      		0 	!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A619E4F-EC7E-C743-8DA4-4A8125138092}"/>
                  </a:ext>
                </a:extLst>
              </p:cNvPr>
              <p:cNvSpPr/>
              <p:nvPr/>
            </p:nvSpPr>
            <p:spPr>
              <a:xfrm>
                <a:off x="581669" y="5534716"/>
                <a:ext cx="3121304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𝜎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A619E4F-EC7E-C743-8DA4-4A81251380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669" y="5534716"/>
                <a:ext cx="3121304" cy="588751"/>
              </a:xfrm>
              <a:prstGeom prst="rect">
                <a:avLst/>
              </a:prstGeom>
              <a:blipFill>
                <a:blip r:embed="rId2"/>
                <a:stretch>
                  <a:fillRect t="-108511" r="-2834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14C8A1E-CA6F-A44B-AA85-DA08DCF35E55}"/>
                  </a:ext>
                </a:extLst>
              </p:cNvPr>
              <p:cNvSpPr/>
              <p:nvPr/>
            </p:nvSpPr>
            <p:spPr>
              <a:xfrm>
                <a:off x="5018076" y="5522021"/>
                <a:ext cx="2155847" cy="6141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𝑗𝑗</m:t>
                              </m:r>
                            </m:sub>
                          </m:sSub>
                        </m:e>
                      </m:ra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14C8A1E-CA6F-A44B-AA85-DA08DCF35E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8076" y="5522021"/>
                <a:ext cx="2155847" cy="614142"/>
              </a:xfrm>
              <a:prstGeom prst="rect">
                <a:avLst/>
              </a:prstGeom>
              <a:blipFill>
                <a:blip r:embed="rId3"/>
                <a:stretch>
                  <a:fillRect b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A40604C-CB15-9445-82C0-6A46E811B0C6}"/>
                  </a:ext>
                </a:extLst>
              </p:cNvPr>
              <p:cNvSpPr/>
              <p:nvPr/>
            </p:nvSpPr>
            <p:spPr>
              <a:xfrm>
                <a:off x="8173249" y="5534715"/>
                <a:ext cx="3180551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A40604C-CB15-9445-82C0-6A46E811B0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3249" y="5534715"/>
                <a:ext cx="3180551" cy="588751"/>
              </a:xfrm>
              <a:prstGeom prst="rect">
                <a:avLst/>
              </a:prstGeom>
              <a:blipFill>
                <a:blip r:embed="rId4"/>
                <a:stretch>
                  <a:fillRect t="-108511" r="-2789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3344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Tutorial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GitHub</a:t>
            </a:r>
          </a:p>
          <a:p>
            <a:endParaRPr lang="en-US" dirty="0"/>
          </a:p>
          <a:p>
            <a:r>
              <a:rPr lang="en-US" dirty="0"/>
              <a:t>Git clone </a:t>
            </a:r>
            <a:r>
              <a:rPr lang="en-US" u="sng" dirty="0">
                <a:hlinkClick r:id="rId2"/>
              </a:rPr>
              <a:t>https://github.com/</a:t>
            </a:r>
            <a:r>
              <a:rPr lang="en-US" dirty="0">
                <a:hlinkClick r:id="rId3"/>
              </a:rPr>
              <a:t> GOMC-WSU </a:t>
            </a:r>
            <a:r>
              <a:rPr lang="en-US" u="sng" dirty="0">
                <a:hlinkClick r:id="rId2"/>
              </a:rPr>
              <a:t>/Workshop.git</a:t>
            </a:r>
            <a:endParaRPr lang="en-US" u="sng" dirty="0"/>
          </a:p>
          <a:p>
            <a:pPr marL="0" indent="0">
              <a:buNone/>
            </a:pPr>
            <a:endParaRPr lang="en-US" u="sng" dirty="0"/>
          </a:p>
          <a:p>
            <a:r>
              <a:rPr lang="en-US" dirty="0"/>
              <a:t>Website </a:t>
            </a:r>
            <a:r>
              <a:rPr lang="en-US" dirty="0">
                <a:hlinkClick r:id="rId3"/>
              </a:rPr>
              <a:t>https://github.com/GOMC-WSU/Workshop</a:t>
            </a:r>
            <a:endParaRPr lang="en-US" dirty="0"/>
          </a:p>
          <a:p>
            <a:endParaRPr lang="en-US" dirty="0"/>
          </a:p>
          <a:p>
            <a:r>
              <a:rPr lang="en-US" dirty="0"/>
              <a:t>To run example: copy GOMC_CPU_NVT from GOMC/bin to Workshop/NPT/SPCE/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071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</a:t>
            </a:r>
            <a:r>
              <a:rPr lang="en-US" dirty="0" err="1"/>
              <a:t>Nonbonded</a:t>
            </a:r>
            <a:r>
              <a:rPr lang="en-US" dirty="0"/>
              <a:t> Fix (</a:t>
            </a:r>
            <a:r>
              <a:rPr lang="en-US" dirty="0" err="1"/>
              <a:t>adsorbates</a:t>
            </a:r>
            <a:r>
              <a:rPr lang="en-US" dirty="0"/>
              <a:t>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481490-6470-634B-9EE1-8782BB4406AC}"/>
              </a:ext>
            </a:extLst>
          </p:cNvPr>
          <p:cNvSpPr/>
          <p:nvPr/>
        </p:nvSpPr>
        <p:spPr>
          <a:xfrm>
            <a:off x="122830" y="2337516"/>
            <a:ext cx="1206917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NBFIX 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V(LJ) = </a:t>
            </a:r>
            <a:r>
              <a:rPr lang="en-US" dirty="0" err="1"/>
              <a:t>Eps,i,j</a:t>
            </a:r>
            <a:r>
              <a:rPr lang="en-US" dirty="0"/>
              <a:t>[(</a:t>
            </a:r>
            <a:r>
              <a:rPr lang="en-US" dirty="0" err="1"/>
              <a:t>Rmin,i,j</a:t>
            </a:r>
            <a:r>
              <a:rPr lang="en-US" dirty="0"/>
              <a:t>/</a:t>
            </a:r>
            <a:r>
              <a:rPr lang="en-US" dirty="0" err="1"/>
              <a:t>ri,j</a:t>
            </a:r>
            <a:r>
              <a:rPr lang="en-US" dirty="0"/>
              <a:t>)**12 - 2(</a:t>
            </a:r>
            <a:r>
              <a:rPr lang="en-US" dirty="0" err="1"/>
              <a:t>Rmin,i,j</a:t>
            </a:r>
            <a:r>
              <a:rPr lang="en-US" dirty="0"/>
              <a:t>/</a:t>
            </a:r>
            <a:r>
              <a:rPr lang="en-US" dirty="0" err="1"/>
              <a:t>ri,j</a:t>
            </a:r>
            <a:r>
              <a:rPr lang="en-US" dirty="0"/>
              <a:t>)**6]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type1    type2 	ignored	eps(</a:t>
            </a:r>
            <a:r>
              <a:rPr lang="en-US" dirty="0">
                <a:solidFill>
                  <a:srgbClr val="FF0000"/>
                </a:solidFill>
              </a:rPr>
              <a:t>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/>
              <a:t>)	</a:t>
            </a:r>
            <a:r>
              <a:rPr lang="en-US" dirty="0" err="1">
                <a:solidFill>
                  <a:srgbClr val="FF0000"/>
                </a:solidFill>
              </a:rPr>
              <a:t>Rmin</a:t>
            </a:r>
            <a:r>
              <a:rPr lang="en-US" dirty="0"/>
              <a:t>(A)		ignored	eps,1-4(</a:t>
            </a:r>
            <a:r>
              <a:rPr lang="en-US" dirty="0">
                <a:solidFill>
                  <a:srgbClr val="FF0000"/>
                </a:solidFill>
              </a:rPr>
              <a:t>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/>
              <a:t>)	</a:t>
            </a:r>
            <a:r>
              <a:rPr lang="en-US" dirty="0">
                <a:solidFill>
                  <a:srgbClr val="FF0000"/>
                </a:solidFill>
              </a:rPr>
              <a:t>Rmin</a:t>
            </a:r>
            <a:r>
              <a:rPr lang="en-US" dirty="0"/>
              <a:t>,1-4(A)  !description</a:t>
            </a:r>
          </a:p>
          <a:p>
            <a:r>
              <a:rPr lang="en-US" dirty="0"/>
              <a:t>C  	 C    	 0.0      	0.000	 	0.000		 0.0 	0.00 		0.00	          ! </a:t>
            </a:r>
          </a:p>
          <a:p>
            <a:r>
              <a:rPr lang="en-US" dirty="0"/>
              <a:t>C  	 H    	 0.0      	0.000	 	0.000		 0.0 	0.00 		0.00	          ! </a:t>
            </a:r>
          </a:p>
          <a:p>
            <a:r>
              <a:rPr lang="en-US" dirty="0"/>
              <a:t>C  	 O	 0.0      	0.000	 	0.000		 0.0 	0.00 		0.00	          ! </a:t>
            </a:r>
          </a:p>
          <a:p>
            <a:r>
              <a:rPr lang="en-US" dirty="0"/>
              <a:t>C   	ZN   	 0.0      	0.000	 	0.000		 0.0 	0.00 		0.00	          !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CE57288-AF6E-DE40-85E4-03A898980D52}"/>
                  </a:ext>
                </a:extLst>
              </p:cNvPr>
              <p:cNvSpPr/>
              <p:nvPr/>
            </p:nvSpPr>
            <p:spPr>
              <a:xfrm>
                <a:off x="1782672" y="5154480"/>
                <a:ext cx="3121304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𝜎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CE57288-AF6E-DE40-85E4-03A898980D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2672" y="5154480"/>
                <a:ext cx="3121304" cy="588751"/>
              </a:xfrm>
              <a:prstGeom prst="rect">
                <a:avLst/>
              </a:prstGeom>
              <a:blipFill>
                <a:blip r:embed="rId2"/>
                <a:stretch>
                  <a:fillRect t="-106383" r="-3239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4C5D7B-49C3-CB4E-B300-0E2AA61D089D}"/>
                  </a:ext>
                </a:extLst>
              </p:cNvPr>
              <p:cNvSpPr/>
              <p:nvPr/>
            </p:nvSpPr>
            <p:spPr>
              <a:xfrm>
                <a:off x="7397087" y="5154480"/>
                <a:ext cx="2155847" cy="6141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𝑗𝑗</m:t>
                              </m:r>
                            </m:sub>
                          </m:sSub>
                        </m:e>
                      </m:ra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4C5D7B-49C3-CB4E-B300-0E2AA61D08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7087" y="5154480"/>
                <a:ext cx="2155847" cy="614142"/>
              </a:xfrm>
              <a:prstGeom prst="rect">
                <a:avLst/>
              </a:prstGeom>
              <a:blipFill>
                <a:blip r:embed="rId3"/>
                <a:stretch>
                  <a:fillRect b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9C94F9E-78F8-954D-ACD3-90280BC8CF5C}"/>
              </a:ext>
            </a:extLst>
          </p:cNvPr>
          <p:cNvSpPr txBox="1"/>
          <p:nvPr/>
        </p:nvSpPr>
        <p:spPr>
          <a:xfrm>
            <a:off x="122830" y="6111349"/>
            <a:ext cx="6428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NOTE: CHARMM uses </a:t>
            </a:r>
            <a:r>
              <a:rPr lang="en-US" sz="2400" dirty="0" err="1"/>
              <a:t>Rmin</a:t>
            </a:r>
            <a:r>
              <a:rPr lang="en-US" sz="2400" dirty="0"/>
              <a:t> rather than </a:t>
            </a:r>
            <a:r>
              <a:rPr lang="en-US" sz="2400" dirty="0" err="1"/>
              <a:t>Rmin</a:t>
            </a:r>
            <a:r>
              <a:rPr lang="en-US" sz="2400" dirty="0"/>
              <a:t>/2</a:t>
            </a:r>
          </a:p>
        </p:txBody>
      </p:sp>
    </p:spTree>
    <p:extLst>
      <p:ext uri="{BB962C8B-B14F-4D97-AF65-F5344CB8AC3E}">
        <p14:creationId xmlns:p14="http://schemas.microsoft.com/office/powerpoint/2010/main" val="3059381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 initial PDB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2182" y="2072232"/>
            <a:ext cx="5691908" cy="4024890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tolerance 2.7</a:t>
            </a:r>
          </a:p>
          <a:p>
            <a:pPr marL="0" indent="0">
              <a:buNone/>
            </a:pPr>
            <a:r>
              <a:rPr lang="en-US" dirty="0"/>
              <a:t>filetype    </a:t>
            </a:r>
            <a:r>
              <a:rPr lang="en-US" dirty="0" err="1"/>
              <a:t>pdb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 </a:t>
            </a:r>
            <a:r>
              <a:rPr lang="en-US" b="1" dirty="0" err="1"/>
              <a:t>packed_water.pdb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Structure </a:t>
            </a:r>
            <a:r>
              <a:rPr lang="en-US" b="1" dirty="0"/>
              <a:t>./</a:t>
            </a:r>
            <a:r>
              <a:rPr lang="en-US" b="1" dirty="0" err="1"/>
              <a:t>singleMolecule</a:t>
            </a:r>
            <a:r>
              <a:rPr lang="en-US" b="1" dirty="0"/>
              <a:t>/</a:t>
            </a:r>
            <a:r>
              <a:rPr lang="en-US" b="1" dirty="0" err="1"/>
              <a:t>SPCE.pdb</a:t>
            </a:r>
            <a:r>
              <a:rPr lang="en-US" b="1" dirty="0"/>
              <a:t> </a:t>
            </a:r>
          </a:p>
          <a:p>
            <a:pPr marL="0" indent="0">
              <a:buNone/>
            </a:pPr>
            <a:r>
              <a:rPr lang="en-US" dirty="0"/>
              <a:t>  number         </a:t>
            </a:r>
            <a:r>
              <a:rPr lang="en-US" b="1" dirty="0"/>
              <a:t>250</a:t>
            </a:r>
          </a:p>
          <a:p>
            <a:pPr marL="0" indent="0">
              <a:buNone/>
            </a:pPr>
            <a:r>
              <a:rPr lang="en-US" dirty="0"/>
              <a:t>  inside cube   </a:t>
            </a:r>
            <a:r>
              <a:rPr lang="en-US" b="1" dirty="0"/>
              <a:t>0.1 0.1 0.1    </a:t>
            </a:r>
            <a:r>
              <a:rPr lang="en-US" b="1" dirty="0">
                <a:solidFill>
                  <a:srgbClr val="FF0000"/>
                </a:solidFill>
              </a:rPr>
              <a:t>19.0</a:t>
            </a:r>
            <a:r>
              <a:rPr lang="en-US" b="1" dirty="0"/>
              <a:t> </a:t>
            </a:r>
          </a:p>
          <a:p>
            <a:pPr marL="0" indent="0">
              <a:buNone/>
            </a:pPr>
            <a:r>
              <a:rPr lang="en-US" dirty="0"/>
              <a:t>end structure</a:t>
            </a:r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14400" y="1489476"/>
            <a:ext cx="1051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300 K, 0.935 g/cm</a:t>
            </a:r>
            <a:r>
              <a:rPr lang="en-US" sz="2600" baseline="30000" dirty="0">
                <a:solidFill>
                  <a:srgbClr val="FF0000"/>
                </a:solidFill>
              </a:rPr>
              <a:t>3</a:t>
            </a:r>
            <a:r>
              <a:rPr lang="en-US" sz="2600" dirty="0">
                <a:solidFill>
                  <a:srgbClr val="FF0000"/>
                </a:solidFill>
              </a:rPr>
              <a:t> (liquid density); 250 molecules -&gt; L=20.0 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43774" y="3112564"/>
            <a:ext cx="431002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Execute this command:</a:t>
            </a:r>
          </a:p>
          <a:p>
            <a:endParaRPr lang="en-US" sz="2800" dirty="0"/>
          </a:p>
          <a:p>
            <a:r>
              <a:rPr lang="en-US" sz="2800" b="1" dirty="0"/>
              <a:t>./</a:t>
            </a:r>
            <a:r>
              <a:rPr lang="en-US" sz="2800" b="1" dirty="0" err="1"/>
              <a:t>packmol</a:t>
            </a:r>
            <a:r>
              <a:rPr lang="en-US" sz="2800" b="1" dirty="0"/>
              <a:t> &lt;pack_box_0.inp</a:t>
            </a:r>
          </a:p>
        </p:txBody>
      </p:sp>
    </p:spTree>
    <p:extLst>
      <p:ext uri="{BB962C8B-B14F-4D97-AF65-F5344CB8AC3E}">
        <p14:creationId xmlns:p14="http://schemas.microsoft.com/office/powerpoint/2010/main" val="392508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 PSF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2125808"/>
            <a:ext cx="5181600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psfgen</a:t>
            </a:r>
            <a:r>
              <a:rPr lang="en-US" dirty="0"/>
              <a:t>&lt;&lt;ENDMOL</a:t>
            </a:r>
          </a:p>
          <a:p>
            <a:pPr marL="0" indent="0">
              <a:buNone/>
            </a:pPr>
            <a:r>
              <a:rPr lang="en-US" dirty="0"/>
              <a:t>topology </a:t>
            </a:r>
            <a:r>
              <a:rPr lang="en-US" b="1" dirty="0"/>
              <a:t>./</a:t>
            </a:r>
            <a:r>
              <a:rPr lang="en-US" b="1" dirty="0" err="1"/>
              <a:t>top_SPCE_water.inp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segment </a:t>
            </a:r>
            <a:r>
              <a:rPr lang="en-US" b="1" dirty="0"/>
              <a:t>SPCE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pdb</a:t>
            </a:r>
            <a:r>
              <a:rPr lang="en-US" dirty="0"/>
              <a:t> </a:t>
            </a:r>
            <a:r>
              <a:rPr lang="en-US" b="1" dirty="0"/>
              <a:t>./</a:t>
            </a:r>
            <a:r>
              <a:rPr lang="en-US" b="1" dirty="0" err="1"/>
              <a:t>packed_water.pdb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    auto angles dihedrals</a:t>
            </a:r>
          </a:p>
          <a:p>
            <a:pPr marL="0" indent="0">
              <a:buNone/>
            </a:pPr>
            <a:r>
              <a:rPr lang="en-US" dirty="0"/>
              <a:t>    first none</a:t>
            </a:r>
          </a:p>
          <a:p>
            <a:pPr marL="0" indent="0">
              <a:buNone/>
            </a:pPr>
            <a:r>
              <a:rPr lang="en-US" dirty="0"/>
              <a:t>    last none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 err="1"/>
              <a:t>Coordpdb</a:t>
            </a:r>
            <a:r>
              <a:rPr lang="en-US" dirty="0"/>
              <a:t>  </a:t>
            </a:r>
            <a:r>
              <a:rPr lang="en-US" b="1" dirty="0"/>
              <a:t>./</a:t>
            </a:r>
            <a:r>
              <a:rPr lang="en-US" b="1" dirty="0" err="1"/>
              <a:t>packed_water.pdb</a:t>
            </a:r>
            <a:r>
              <a:rPr lang="en-US" b="1" dirty="0"/>
              <a:t>   SPCE</a:t>
            </a:r>
          </a:p>
          <a:p>
            <a:pPr marL="0" indent="0">
              <a:buNone/>
            </a:pPr>
            <a:r>
              <a:rPr lang="en-US" dirty="0" err="1"/>
              <a:t>Writepsf</a:t>
            </a:r>
            <a:r>
              <a:rPr lang="en-US" dirty="0"/>
              <a:t>    ./START_BOX_0.psf</a:t>
            </a:r>
          </a:p>
          <a:p>
            <a:pPr marL="0" indent="0">
              <a:buNone/>
            </a:pPr>
            <a:r>
              <a:rPr lang="en-US" dirty="0" err="1"/>
              <a:t>writepdb</a:t>
            </a:r>
            <a:r>
              <a:rPr lang="en-US" dirty="0"/>
              <a:t>   ./START_BOX_0.pdb</a:t>
            </a:r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397211" y="1464075"/>
            <a:ext cx="2063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SPC/E Water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EAA6AF-A393-D749-A941-304C31D7E4B8}"/>
              </a:ext>
            </a:extLst>
          </p:cNvPr>
          <p:cNvSpPr txBox="1"/>
          <p:nvPr/>
        </p:nvSpPr>
        <p:spPr>
          <a:xfrm>
            <a:off x="6600429" y="3043291"/>
            <a:ext cx="433990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Execute this command:</a:t>
            </a:r>
          </a:p>
          <a:p>
            <a:endParaRPr lang="en-US" sz="2800" dirty="0"/>
          </a:p>
          <a:p>
            <a:r>
              <a:rPr lang="en-US" sz="2800" b="1" dirty="0" err="1"/>
              <a:t>vmd</a:t>
            </a:r>
            <a:r>
              <a:rPr lang="en-US" sz="2800" b="1" dirty="0"/>
              <a:t> &lt; ./build_psf_box_0.tcl</a:t>
            </a:r>
          </a:p>
        </p:txBody>
      </p:sp>
    </p:spTree>
    <p:extLst>
      <p:ext uri="{BB962C8B-B14F-4D97-AF65-F5344CB8AC3E}">
        <p14:creationId xmlns:p14="http://schemas.microsoft.com/office/powerpoint/2010/main" val="1430346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2181047"/>
            <a:ext cx="5181600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Restart     		 false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FORCE FIELD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ParaTypeCHARMM</a:t>
            </a:r>
            <a:r>
              <a:rPr lang="en-US" sz="1600" dirty="0"/>
              <a:t>	 true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Parameters     	 ./</a:t>
            </a:r>
            <a:r>
              <a:rPr lang="en-US" sz="1600" dirty="0" err="1"/>
              <a:t>par_SPCE_Charmm.par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Coordinates       0       ./../</a:t>
            </a:r>
            <a:r>
              <a:rPr lang="en-US" sz="1600" dirty="0">
                <a:solidFill>
                  <a:srgbClr val="FF0000"/>
                </a:solidFill>
              </a:rPr>
              <a:t>build/START_BOX_0.pdb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Structure            0       ./../</a:t>
            </a:r>
            <a:r>
              <a:rPr lang="en-US" sz="1600" dirty="0">
                <a:solidFill>
                  <a:srgbClr val="FF0000"/>
                </a:solidFill>
              </a:rPr>
              <a:t>build/START_BOX_0.psf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MOVE FREQUENCY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DisFreq</a:t>
            </a:r>
            <a:r>
              <a:rPr lang="en-US" sz="1600" dirty="0"/>
              <a:t>              	 0.60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RotFreq</a:t>
            </a:r>
            <a:r>
              <a:rPr lang="en-US" sz="1600" dirty="0"/>
              <a:t>	                     </a:t>
            </a:r>
            <a:r>
              <a:rPr lang="en-US" sz="1600" dirty="0">
                <a:solidFill>
                  <a:srgbClr val="FF0000"/>
                </a:solidFill>
              </a:rPr>
              <a:t>0.30  </a:t>
            </a:r>
            <a:r>
              <a:rPr lang="en-US" sz="1600" dirty="0"/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RegrowthFreq</a:t>
            </a:r>
            <a:r>
              <a:rPr lang="en-US" sz="1600" dirty="0"/>
              <a:t>          	 </a:t>
            </a:r>
            <a:r>
              <a:rPr lang="en-US" sz="1600" dirty="0">
                <a:solidFill>
                  <a:srgbClr val="FF0000"/>
                </a:solidFill>
              </a:rPr>
              <a:t>0.10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BOX DIMENSION #, X, Y,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CellBasisVector1</a:t>
            </a:r>
            <a:r>
              <a:rPr lang="en-US" sz="1600" dirty="0"/>
              <a:t>     0    20.00  0.00  0.00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CellBasisVector2</a:t>
            </a:r>
            <a:r>
              <a:rPr lang="en-US" sz="1600" dirty="0"/>
              <a:t>     0    0.00   20.00 0.00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CellBasisVector3</a:t>
            </a:r>
            <a:r>
              <a:rPr lang="en-US" sz="1600" dirty="0"/>
              <a:t>     0    0.00    0.00 20.00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50525" y="2186930"/>
            <a:ext cx="5853249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Restart     		 </a:t>
            </a:r>
            <a:r>
              <a:rPr lang="en-US" sz="1600" dirty="0">
                <a:solidFill>
                  <a:srgbClr val="FF0000"/>
                </a:solidFill>
              </a:rPr>
              <a:t>true</a:t>
            </a:r>
            <a:endParaRPr lang="en-US" sz="1600" b="1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FORCE FIELD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ParaTypeCHARMM</a:t>
            </a:r>
            <a:r>
              <a:rPr lang="en-US" sz="1600" dirty="0"/>
              <a:t> 	 true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Parameters     	 ./</a:t>
            </a:r>
            <a:r>
              <a:rPr lang="en-US" sz="1600" dirty="0" err="1"/>
              <a:t>par_SPCE_Charmm.par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Coordinates       0       ./../</a:t>
            </a:r>
            <a:r>
              <a:rPr lang="en-US" sz="1600" dirty="0">
                <a:solidFill>
                  <a:srgbClr val="FF0000"/>
                </a:solidFill>
              </a:rPr>
              <a:t>Equilibration/SPCE_EQ_BOX_0_restart.pdb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Structure            0       ./../</a:t>
            </a:r>
            <a:r>
              <a:rPr lang="en-US" sz="1600" dirty="0">
                <a:solidFill>
                  <a:srgbClr val="FF0000"/>
                </a:solidFill>
              </a:rPr>
              <a:t>Equilibration/</a:t>
            </a:r>
            <a:r>
              <a:rPr lang="en-US" sz="1600" dirty="0" err="1">
                <a:solidFill>
                  <a:srgbClr val="FF0000"/>
                </a:solidFill>
              </a:rPr>
              <a:t>SPCE_EQ_merged</a:t>
            </a: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MOVE FREQUENCY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DisFreq</a:t>
            </a:r>
            <a:r>
              <a:rPr lang="en-US" sz="1600" dirty="0"/>
              <a:t>                     0.60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RotFreq</a:t>
            </a:r>
            <a:r>
              <a:rPr lang="en-US" sz="1600" dirty="0"/>
              <a:t>	</a:t>
            </a:r>
            <a:r>
              <a:rPr lang="en-US" sz="1600" dirty="0">
                <a:solidFill>
                  <a:srgbClr val="FF0000"/>
                </a:solidFill>
              </a:rPr>
              <a:t>               0.38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VolFreq</a:t>
            </a:r>
            <a:r>
              <a:rPr lang="en-US" sz="1600" dirty="0"/>
              <a:t>                     </a:t>
            </a:r>
            <a:r>
              <a:rPr lang="en-US" sz="1600" dirty="0">
                <a:solidFill>
                  <a:srgbClr val="FF0000"/>
                </a:solidFill>
              </a:rPr>
              <a:t>0.02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BOX DIMENSION #, X, Y,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CellBasisVector1</a:t>
            </a:r>
            <a:r>
              <a:rPr lang="en-US" sz="1600" dirty="0"/>
              <a:t>     0    20.00  0.00  0.00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CellBasisVector2</a:t>
            </a:r>
            <a:r>
              <a:rPr lang="en-US" sz="1600" dirty="0"/>
              <a:t>     0    0.00   20.00 0.00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CellBasisVector3</a:t>
            </a:r>
            <a:r>
              <a:rPr lang="en-US" sz="1600" dirty="0"/>
              <a:t>     0    0.00    0.00 20.00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474246" y="1481737"/>
            <a:ext cx="129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err="1"/>
              <a:t>eq.conf</a:t>
            </a:r>
            <a:endParaRPr lang="en-US" sz="2800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7963464" y="1481737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err="1"/>
              <a:t>prod.conf</a:t>
            </a: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11427964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570182"/>
            <a:ext cx="10515600" cy="5052291"/>
          </a:xfrm>
        </p:spPr>
        <p:txBody>
          <a:bodyPr>
            <a:normAutofit/>
          </a:bodyPr>
          <a:lstStyle/>
          <a:p>
            <a:r>
              <a:rPr lang="en-US" dirty="0"/>
              <a:t>MOVE_&lt;box number&gt;: move statistics</a:t>
            </a:r>
          </a:p>
          <a:p>
            <a:endParaRPr lang="en-US" dirty="0"/>
          </a:p>
          <a:p>
            <a:r>
              <a:rPr lang="en-US" dirty="0"/>
              <a:t>ENER_&lt;box number&gt;: energies</a:t>
            </a:r>
          </a:p>
          <a:p>
            <a:endParaRPr lang="en-US" dirty="0"/>
          </a:p>
          <a:p>
            <a:r>
              <a:rPr lang="en-US" dirty="0"/>
              <a:t>STAT_&lt;box number&gt;: density</a:t>
            </a:r>
          </a:p>
          <a:p>
            <a:endParaRPr lang="en-US" dirty="0"/>
          </a:p>
          <a:p>
            <a:r>
              <a:rPr lang="en-US" dirty="0"/>
              <a:t>Data are stored in columns, making them straightforward to extract with </a:t>
            </a:r>
            <a:r>
              <a:rPr lang="en-US" dirty="0" err="1"/>
              <a:t>awk</a:t>
            </a:r>
            <a:r>
              <a:rPr lang="en-US" dirty="0"/>
              <a:t>.</a:t>
            </a:r>
          </a:p>
          <a:p>
            <a:r>
              <a:rPr lang="en-US" dirty="0"/>
              <a:t>Quantities </a:t>
            </a:r>
            <a:r>
              <a:rPr lang="en-US" u="sng" dirty="0"/>
              <a:t>instantaneous</a:t>
            </a:r>
            <a:r>
              <a:rPr lang="en-US" dirty="0"/>
              <a:t> values, and are defined with MTITLE, ETITLE and STITLE headers near the beginning of the log file.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858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F8FC70D-6093-B348-9C61-BDAE72D1C8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35"/>
          <a:stretch/>
        </p:blipFill>
        <p:spPr>
          <a:xfrm>
            <a:off x="2219511" y="1391303"/>
            <a:ext cx="7752978" cy="539496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2044937" y="1844349"/>
            <a:ext cx="8102125" cy="22998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92E2CD-F69C-4946-9ABE-D45282F75424}"/>
              </a:ext>
            </a:extLst>
          </p:cNvPr>
          <p:cNvSpPr/>
          <p:nvPr/>
        </p:nvSpPr>
        <p:spPr>
          <a:xfrm>
            <a:off x="2044936" y="4209943"/>
            <a:ext cx="975355" cy="25763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8193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E06D04-86C7-ED47-A87A-7EC18C5824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13" y="1495833"/>
            <a:ext cx="9278475" cy="4937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BLOCK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1371599" y="1636529"/>
            <a:ext cx="9573491" cy="6910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079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4"/>
            <a:ext cx="10515600" cy="4606781"/>
          </a:xfrm>
        </p:spPr>
        <p:txBody>
          <a:bodyPr/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awk</a:t>
            </a:r>
            <a:r>
              <a:rPr lang="en-US" dirty="0"/>
              <a:t> ‘/ENER_0/ {print $2, $3}’ </a:t>
            </a:r>
            <a:r>
              <a:rPr lang="en-US" dirty="0" err="1"/>
              <a:t>output_water.log</a:t>
            </a:r>
            <a:r>
              <a:rPr lang="en-US" dirty="0"/>
              <a:t> &gt; </a:t>
            </a:r>
            <a:r>
              <a:rPr lang="en-US" dirty="0" err="1"/>
              <a:t>energy.dat</a:t>
            </a:r>
            <a:endParaRPr lang="en-US" dirty="0"/>
          </a:p>
          <a:p>
            <a:pPr lvl="1"/>
            <a:r>
              <a:rPr lang="en-US" dirty="0"/>
              <a:t>grep “ENER_0” </a:t>
            </a:r>
            <a:r>
              <a:rPr lang="en-US" dirty="0" err="1"/>
              <a:t>output_water.log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{print $2, $3}’ &gt; </a:t>
            </a:r>
            <a:r>
              <a:rPr lang="en-US" dirty="0" err="1"/>
              <a:t>energy.dat</a:t>
            </a:r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64" r="6706" b="5185"/>
          <a:stretch/>
        </p:blipFill>
        <p:spPr>
          <a:xfrm>
            <a:off x="2951018" y="2618414"/>
            <a:ext cx="6211937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48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GOMC: RDF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4" t="5046" r="8739" b="5335"/>
          <a:stretch/>
        </p:blipFill>
        <p:spPr>
          <a:xfrm>
            <a:off x="173182" y="1349736"/>
            <a:ext cx="6950216" cy="5434368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243471" y="2647591"/>
            <a:ext cx="47638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Follow </a:t>
            </a:r>
            <a:r>
              <a:rPr lang="en-US" sz="2400" dirty="0" err="1"/>
              <a:t>README.txt</a:t>
            </a:r>
            <a:r>
              <a:rPr lang="en-US" sz="2400" dirty="0"/>
              <a:t> to generate RDF</a:t>
            </a:r>
          </a:p>
        </p:txBody>
      </p:sp>
    </p:spTree>
    <p:extLst>
      <p:ext uri="{BB962C8B-B14F-4D97-AF65-F5344CB8AC3E}">
        <p14:creationId xmlns:p14="http://schemas.microsoft.com/office/powerpoint/2010/main" val="20886931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273699"/>
            <a:ext cx="7886700" cy="748145"/>
          </a:xfrm>
        </p:spPr>
        <p:txBody>
          <a:bodyPr/>
          <a:lstStyle/>
          <a:p>
            <a:r>
              <a:rPr lang="en-US" dirty="0"/>
              <a:t>Gibbs Ensemble Monte Carlo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1" r="6371"/>
          <a:stretch/>
        </p:blipFill>
        <p:spPr>
          <a:xfrm>
            <a:off x="2890982" y="1218045"/>
            <a:ext cx="6225310" cy="550343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29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45851" y="3661214"/>
            <a:ext cx="210794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Volume Exchange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219013" y="1875283"/>
            <a:ext cx="255685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Particle Displacement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45851" y="5495498"/>
            <a:ext cx="214898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Molecule Transfer</a:t>
            </a:r>
          </a:p>
        </p:txBody>
      </p:sp>
      <p:sp>
        <p:nvSpPr>
          <p:cNvPr id="9" name="Rectangle 8"/>
          <p:cNvSpPr/>
          <p:nvPr/>
        </p:nvSpPr>
        <p:spPr>
          <a:xfrm>
            <a:off x="231407" y="4269522"/>
            <a:ext cx="3607423" cy="2451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Bulk liquid and vapor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External (NVT): N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V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T are constant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Chemical equilibrium: 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μ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μ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</a:t>
            </a:r>
          </a:p>
          <a:p>
            <a:endParaRPr lang="en-US" sz="2000" baseline="-25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Mechanical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Equlibrium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P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=P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834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3" y="3217116"/>
            <a:ext cx="8402047" cy="36408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Runxuan Jiang,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ACI-1642406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8754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Workshop/NVT_GEMC</a:t>
            </a:r>
          </a:p>
          <a:p>
            <a:r>
              <a:rPr lang="en-US" dirty="0"/>
              <a:t>Need to build initial configurations for two boxes.</a:t>
            </a:r>
          </a:p>
          <a:p>
            <a:r>
              <a:rPr lang="en-US" dirty="0"/>
              <a:t>Issuing the following commands to create START_BOX_*.</a:t>
            </a:r>
            <a:r>
              <a:rPr lang="en-US" dirty="0" err="1"/>
              <a:t>pdb</a:t>
            </a:r>
            <a:r>
              <a:rPr lang="en-US" dirty="0"/>
              <a:t>, *.</a:t>
            </a:r>
            <a:r>
              <a:rPr lang="en-US" dirty="0" err="1"/>
              <a:t>psf</a:t>
            </a:r>
            <a:endParaRPr lang="en-US" dirty="0"/>
          </a:p>
          <a:p>
            <a:r>
              <a:rPr lang="en-US" dirty="0"/>
              <a:t>./</a:t>
            </a:r>
            <a:r>
              <a:rPr lang="en-US" dirty="0" err="1"/>
              <a:t>packmol</a:t>
            </a:r>
            <a:r>
              <a:rPr lang="en-US" dirty="0"/>
              <a:t> &lt;pack_box_0.inp</a:t>
            </a:r>
          </a:p>
          <a:p>
            <a:r>
              <a:rPr lang="en-US" dirty="0"/>
              <a:t>./</a:t>
            </a:r>
            <a:r>
              <a:rPr lang="en-US" dirty="0" err="1"/>
              <a:t>packmol</a:t>
            </a:r>
            <a:r>
              <a:rPr lang="en-US" dirty="0"/>
              <a:t> &lt;pack_box_1.inp</a:t>
            </a:r>
          </a:p>
          <a:p>
            <a:r>
              <a:rPr lang="en-US" dirty="0"/>
              <a:t>./build_psf_box_0.tcl </a:t>
            </a:r>
            <a:r>
              <a:rPr lang="en-US" b="1" dirty="0"/>
              <a:t>or</a:t>
            </a:r>
            <a:r>
              <a:rPr lang="en-US" dirty="0"/>
              <a:t> try </a:t>
            </a:r>
            <a:r>
              <a:rPr lang="en-US" dirty="0" err="1"/>
              <a:t>vmd</a:t>
            </a:r>
            <a:r>
              <a:rPr lang="en-US" dirty="0"/>
              <a:t> &lt; build_psf_box_0.tcl</a:t>
            </a:r>
          </a:p>
          <a:p>
            <a:r>
              <a:rPr lang="en-US" dirty="0"/>
              <a:t>./build_psf_box_1.tcl </a:t>
            </a:r>
            <a:r>
              <a:rPr lang="en-US" b="1" dirty="0"/>
              <a:t>or</a:t>
            </a:r>
            <a:r>
              <a:rPr lang="en-US" dirty="0"/>
              <a:t> try </a:t>
            </a:r>
            <a:r>
              <a:rPr lang="en-US" dirty="0" err="1"/>
              <a:t>vmd</a:t>
            </a:r>
            <a:r>
              <a:rPr lang="en-US" dirty="0"/>
              <a:t> &lt; build_psf_box_1.tcl</a:t>
            </a:r>
          </a:p>
          <a:p>
            <a:endParaRPr lang="en-US" dirty="0"/>
          </a:p>
          <a:p>
            <a:r>
              <a:rPr lang="en-US" dirty="0"/>
              <a:t>Could be combined into a single shell script.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30187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GEMC: Argon 120 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87055"/>
                <a:ext cx="10515600" cy="468990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latin typeface="Cambria Math" panose="02040503050406030204" pitchFamily="18" charset="0"/>
                  </a:rPr>
                  <a:t>Exclude first 500,000 MCS from block average files.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𝑙𝑖𝑞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=1155.09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kg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400" dirty="0"/>
                  <a:t>; literature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𝑙𝑖𝑞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=115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9.9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kg</m:t>
                    </m:r>
                    <m:r>
                      <a:rPr lang="en-US" sz="2400">
                        <a:latin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sz="240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=12.123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bar</m:t>
                    </m:r>
                  </m:oMath>
                </a14:m>
                <a:r>
                  <a:rPr lang="en-US" sz="2400" dirty="0"/>
                  <a:t>; literature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=12.1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56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>
                        <a:latin typeface="Cambria Math" panose="02040503050406030204" pitchFamily="18" charset="0"/>
                      </a:rPr>
                      <m:t>bar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87055"/>
                <a:ext cx="10515600" cy="4689908"/>
              </a:xfrm>
              <a:blipFill>
                <a:blip r:embed="rId2"/>
                <a:stretch>
                  <a:fillRect l="-928" t="-1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0" r="5878" b="5413"/>
          <a:stretch/>
        </p:blipFill>
        <p:spPr>
          <a:xfrm>
            <a:off x="596290" y="2825998"/>
            <a:ext cx="5351928" cy="39534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7" t="12652" r="5474" b="5390"/>
          <a:stretch/>
        </p:blipFill>
        <p:spPr>
          <a:xfrm>
            <a:off x="6691622" y="3208548"/>
            <a:ext cx="5197734" cy="359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440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GEMC: Argon 120K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24" r="6357" b="5076"/>
          <a:stretch/>
        </p:blipFill>
        <p:spPr>
          <a:xfrm>
            <a:off x="394314" y="1483960"/>
            <a:ext cx="6706610" cy="4991877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702939" y="1590340"/>
            <a:ext cx="43133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Start from 500 molecules and L=40 A</a:t>
            </a:r>
          </a:p>
          <a:p>
            <a:r>
              <a:rPr lang="en-US" sz="2000" dirty="0"/>
              <a:t>for each box.</a:t>
            </a:r>
          </a:p>
          <a:p>
            <a:endParaRPr lang="en-US" sz="2000" dirty="0"/>
          </a:p>
          <a:p>
            <a:r>
              <a:rPr lang="en-US" sz="2000" dirty="0"/>
              <a:t>As long as one starts in the two phase region, GEMC will form two distinct phases.</a:t>
            </a:r>
          </a:p>
        </p:txBody>
      </p:sp>
      <p:sp>
        <p:nvSpPr>
          <p:cNvPr id="9" name="Rectangle 8"/>
          <p:cNvSpPr/>
          <p:nvPr/>
        </p:nvSpPr>
        <p:spPr>
          <a:xfrm>
            <a:off x="7450592" y="5208071"/>
            <a:ext cx="1892841" cy="122368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035374" y="4378688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Gas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63853" y="5524684"/>
            <a:ext cx="106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Liquid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450593" y="4051625"/>
            <a:ext cx="1892840" cy="239357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968259" y="5346441"/>
            <a:ext cx="2133545" cy="108492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0611447" y="4301320"/>
            <a:ext cx="815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Gas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45031" y="5622087"/>
            <a:ext cx="12019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Liquid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968260" y="3704253"/>
            <a:ext cx="2133544" cy="274055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6203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50908" y="1560944"/>
            <a:ext cx="3502891" cy="5098473"/>
          </a:xfrm>
        </p:spPr>
        <p:txBody>
          <a:bodyPr>
            <a:normAutofit/>
          </a:bodyPr>
          <a:lstStyle/>
          <a:p>
            <a:r>
              <a:rPr lang="en-US" dirty="0"/>
              <a:t>Choice of simulation parameters may effect length of equilibration required.</a:t>
            </a:r>
          </a:p>
          <a:p>
            <a:r>
              <a:rPr lang="en-US" dirty="0"/>
              <a:t>Number of molecules in each phase also effects the magnitude of the statistical uncertainties.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9" r="6603" b="5455"/>
          <a:stretch/>
        </p:blipFill>
        <p:spPr>
          <a:xfrm>
            <a:off x="378690" y="1394999"/>
            <a:ext cx="6770256" cy="50242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2" t="5034" r="6615" b="5442"/>
          <a:stretch/>
        </p:blipFill>
        <p:spPr>
          <a:xfrm>
            <a:off x="378690" y="1394998"/>
            <a:ext cx="6770256" cy="522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0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473"/>
            <a:ext cx="10515600" cy="1325563"/>
          </a:xfrm>
        </p:spPr>
        <p:txBody>
          <a:bodyPr/>
          <a:lstStyle/>
          <a:p>
            <a:r>
              <a:rPr lang="en-US" dirty="0"/>
              <a:t>GEMC: Restart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97891"/>
            <a:ext cx="10515600" cy="4579072"/>
          </a:xfrm>
        </p:spPr>
        <p:txBody>
          <a:bodyPr/>
          <a:lstStyle/>
          <a:p>
            <a:r>
              <a:rPr lang="en-US" dirty="0"/>
              <a:t>For GEMC, the “merged” PSF file written by GOMC contains  the information for both boxes.</a:t>
            </a:r>
          </a:p>
          <a:p>
            <a:endParaRPr lang="en-US" dirty="0"/>
          </a:p>
          <a:p>
            <a:r>
              <a:rPr lang="en-US" dirty="0"/>
              <a:t>####################################</a:t>
            </a:r>
          </a:p>
          <a:p>
            <a:r>
              <a:rPr lang="en-US" dirty="0"/>
              <a:t># INPUT PSF FILES</a:t>
            </a:r>
          </a:p>
          <a:p>
            <a:r>
              <a:rPr lang="en-US" dirty="0"/>
              <a:t>####################################</a:t>
            </a:r>
          </a:p>
          <a:p>
            <a:r>
              <a:rPr lang="en-US" dirty="0"/>
              <a:t>Structure 0    ../argon_T_120K/Argon_GEMC_T_120K_merged.psf</a:t>
            </a:r>
          </a:p>
          <a:p>
            <a:r>
              <a:rPr lang="en-US" dirty="0"/>
              <a:t>Structure 1    ../argon_T_120K/Argon_GEMC_T_120K_merged.psf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0139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PDB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6364"/>
            <a:ext cx="10515600" cy="50707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“restart” PDB contains only the coordinates for atoms in that phase.</a:t>
            </a:r>
          </a:p>
          <a:p>
            <a:endParaRPr lang="en-US" dirty="0"/>
          </a:p>
          <a:p>
            <a:r>
              <a:rPr lang="en-US" dirty="0"/>
              <a:t>PDB output files for each box contain coordinates for all molecules in the simulation: Argon_GEMC_T_120K_BOX_0.pdb </a:t>
            </a:r>
          </a:p>
          <a:p>
            <a:pPr marL="0" indent="0">
              <a:buNone/>
            </a:pPr>
            <a:endParaRPr lang="en-US" dirty="0"/>
          </a:p>
          <a:p>
            <a:r>
              <a:rPr lang="pt-BR" dirty="0"/>
              <a:t>The occupancy column is used to designate the box to which each molecule belongs.  “imaginary” molecules are given coordinates of 0,0,0.</a:t>
            </a:r>
          </a:p>
          <a:p>
            <a:endParaRPr lang="pt-B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dirty="0"/>
              <a:t>	ATOM     29 AR   AR  A  29      21.324   0.131  25.770  </a:t>
            </a:r>
            <a:r>
              <a:rPr lang="pt-BR" b="1" dirty="0">
                <a:solidFill>
                  <a:srgbClr val="FF0000"/>
                </a:solidFill>
              </a:rPr>
              <a:t>0.00</a:t>
            </a:r>
            <a:r>
              <a:rPr lang="pt-BR" dirty="0"/>
              <a:t>  0.00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dirty="0"/>
              <a:t>	ATOM     30 AR   AR  A  30      29.973   1.108  36.433  </a:t>
            </a:r>
            <a:r>
              <a:rPr lang="pt-BR" b="1" dirty="0">
                <a:solidFill>
                  <a:srgbClr val="FF0000"/>
                </a:solidFill>
              </a:rPr>
              <a:t>0.00 </a:t>
            </a:r>
            <a:r>
              <a:rPr lang="pt-BR" dirty="0"/>
              <a:t> 0.00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dirty="0"/>
              <a:t>	ATOM     31 AR   AR  A  31       0.000   0.000   0.000    </a:t>
            </a:r>
            <a:r>
              <a:rPr lang="pt-BR" b="1" dirty="0">
                <a:solidFill>
                  <a:srgbClr val="FF0000"/>
                </a:solidFill>
              </a:rPr>
              <a:t>1.00</a:t>
            </a:r>
            <a:r>
              <a:rPr lang="pt-BR" dirty="0"/>
              <a:t>  0.00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r>
              <a:rPr lang="pt-BR" dirty="0"/>
              <a:t>Unfortunately, VMD does not understand changing the number of molecules in the simulation.  VMD also does not update occupancy values.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3277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GEMC PDB Output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6172200" y="1909601"/>
            <a:ext cx="5603034" cy="483643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#set selection to ignore all molecules with 0, 0, 0 coordinates.</a:t>
            </a:r>
          </a:p>
          <a:p>
            <a:pPr marL="0" indent="0">
              <a:buNone/>
            </a:pPr>
            <a:r>
              <a:rPr lang="en-US" dirty="0"/>
              <a:t>set AllSel1 [</a:t>
            </a:r>
            <a:r>
              <a:rPr lang="en-US" dirty="0" err="1"/>
              <a:t>atomselect</a:t>
            </a:r>
            <a:r>
              <a:rPr lang="en-US" dirty="0"/>
              <a:t> top "name $sel1 and x != 0.0 and y != 0.0 and z !=0.0" frame $j]</a:t>
            </a:r>
          </a:p>
          <a:p>
            <a:pPr marL="0" indent="0">
              <a:buNone/>
            </a:pPr>
            <a:r>
              <a:rPr lang="en-US" dirty="0"/>
              <a:t>    set AllSel2 [</a:t>
            </a:r>
            <a:r>
              <a:rPr lang="en-US" dirty="0" err="1"/>
              <a:t>atomselect</a:t>
            </a:r>
            <a:r>
              <a:rPr lang="en-US" dirty="0"/>
              <a:t> top "name $sel2 and x != 0.0 and y != 0.0 and z !=0.0" frame $j]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set </a:t>
            </a:r>
            <a:r>
              <a:rPr lang="en-US" dirty="0" err="1"/>
              <a:t>BoxL</a:t>
            </a:r>
            <a:r>
              <a:rPr lang="en-US" dirty="0"/>
              <a:t> [</a:t>
            </a:r>
            <a:r>
              <a:rPr lang="en-US" dirty="0" err="1"/>
              <a:t>lindex</a:t>
            </a:r>
            <a:r>
              <a:rPr lang="en-US" dirty="0"/>
              <a:t> $</a:t>
            </a:r>
            <a:r>
              <a:rPr lang="en-US" dirty="0" err="1"/>
              <a:t>BoxDim</a:t>
            </a:r>
            <a:r>
              <a:rPr lang="en-US" dirty="0"/>
              <a:t> 0 $j]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pbc</a:t>
            </a:r>
            <a:r>
              <a:rPr lang="en-US" dirty="0"/>
              <a:t> set "$</a:t>
            </a:r>
            <a:r>
              <a:rPr lang="en-US" dirty="0" err="1"/>
              <a:t>BoxL</a:t>
            </a:r>
            <a:r>
              <a:rPr lang="en-US" dirty="0"/>
              <a:t> $</a:t>
            </a:r>
            <a:r>
              <a:rPr lang="en-US" dirty="0" err="1"/>
              <a:t>BoxL</a:t>
            </a:r>
            <a:r>
              <a:rPr lang="en-US" dirty="0"/>
              <a:t> $</a:t>
            </a:r>
            <a:r>
              <a:rPr lang="en-US" dirty="0" err="1"/>
              <a:t>BoxL</a:t>
            </a:r>
            <a:r>
              <a:rPr lang="en-US" dirty="0"/>
              <a:t>“</a:t>
            </a:r>
          </a:p>
          <a:p>
            <a:pPr marL="0" indent="0">
              <a:buNone/>
            </a:pPr>
            <a:r>
              <a:rPr lang="en-US" dirty="0"/>
              <a:t>#calculate RDF</a:t>
            </a:r>
          </a:p>
          <a:p>
            <a:pPr marL="0" indent="0">
              <a:buNone/>
            </a:pPr>
            <a:r>
              <a:rPr lang="en-US" dirty="0"/>
              <a:t>    set </a:t>
            </a:r>
            <a:r>
              <a:rPr lang="en-US" dirty="0" err="1"/>
              <a:t>temRDF</a:t>
            </a:r>
            <a:r>
              <a:rPr lang="en-US" dirty="0"/>
              <a:t> [measure </a:t>
            </a:r>
            <a:r>
              <a:rPr lang="en-US" dirty="0" err="1"/>
              <a:t>gofr</a:t>
            </a:r>
            <a:r>
              <a:rPr lang="en-US" dirty="0"/>
              <a:t> $AllSel1 $AllSel2 delta $</a:t>
            </a:r>
            <a:r>
              <a:rPr lang="en-US" dirty="0" err="1"/>
              <a:t>stepSize</a:t>
            </a:r>
            <a:r>
              <a:rPr lang="en-US" dirty="0"/>
              <a:t> </a:t>
            </a:r>
            <a:r>
              <a:rPr lang="en-US" dirty="0" err="1"/>
              <a:t>rmax</a:t>
            </a:r>
            <a:r>
              <a:rPr lang="en-US" dirty="0"/>
              <a:t>  $</a:t>
            </a:r>
            <a:r>
              <a:rPr lang="en-US" dirty="0" err="1"/>
              <a:t>rcut</a:t>
            </a:r>
            <a:r>
              <a:rPr lang="en-US" dirty="0"/>
              <a:t> </a:t>
            </a:r>
            <a:r>
              <a:rPr lang="en-US" dirty="0" err="1"/>
              <a:t>usepbc</a:t>
            </a:r>
            <a:r>
              <a:rPr lang="en-US" dirty="0"/>
              <a:t> 1]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1" t="4740" r="8734" b="4376"/>
          <a:stretch/>
        </p:blipFill>
        <p:spPr>
          <a:xfrm>
            <a:off x="353289" y="1690688"/>
            <a:ext cx="5728560" cy="4540932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7463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2736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37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535811"/>
            <a:ext cx="1064668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External (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μ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VT): 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μ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V, T are constant and imposed by reservoir on simulation box. 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Fluctuating: N, P, and E .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88D4AF9-D518-AB4D-A557-F01691F8FE7C}"/>
              </a:ext>
            </a:extLst>
          </p:cNvPr>
          <p:cNvGrpSpPr/>
          <p:nvPr/>
        </p:nvGrpSpPr>
        <p:grpSpPr>
          <a:xfrm>
            <a:off x="7100521" y="1965839"/>
            <a:ext cx="4705761" cy="4755636"/>
            <a:chOff x="6131693" y="2010139"/>
            <a:chExt cx="4705761" cy="475563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F6E0F50-1820-194C-ACFD-0337D6FA9BD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131693" y="2010139"/>
              <a:ext cx="4705761" cy="4754880"/>
              <a:chOff x="5410199" y="1452789"/>
              <a:chExt cx="5214257" cy="5268686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15F89D70-0A68-3343-A51F-0649179CB69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28" t="538" r="3898" b="6528"/>
              <a:stretch/>
            </p:blipFill>
            <p:spPr>
              <a:xfrm>
                <a:off x="5410199" y="1452789"/>
                <a:ext cx="5214257" cy="5268686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38EC4CE6-435F-8C4B-AA7D-590192965C9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24292" b="78250" l="7625" r="94750">
                            <a14:foregroundMark x1="14458" y1="30333" x2="14458" y2="30333"/>
                            <a14:foregroundMark x1="11125" y1="28250" x2="15708" y2="28750"/>
                            <a14:foregroundMark x1="7625" y1="25250" x2="26333" y2="25875"/>
                            <a14:foregroundMark x1="64583" y1="24458" x2="79125" y2="48042"/>
                            <a14:foregroundMark x1="79125" y1="48042" x2="85167" y2="54208"/>
                            <a14:foregroundMark x1="85167" y1="54208" x2="90208" y2="68583"/>
                            <a14:foregroundMark x1="90208" y1="68583" x2="85375" y2="74125"/>
                            <a14:foregroundMark x1="85375" y1="74125" x2="33708" y2="76417"/>
                            <a14:foregroundMark x1="33708" y1="76417" x2="5167" y2="25042"/>
                            <a14:foregroundMark x1="5167" y1="25042" x2="12375" y2="23958"/>
                            <a14:foregroundMark x1="12375" y1="23958" x2="30458" y2="26208"/>
                            <a14:foregroundMark x1="30458" y1="26208" x2="66042" y2="24292"/>
                            <a14:foregroundMark x1="63500" y1="23792" x2="11583" y2="23083"/>
                            <a14:foregroundMark x1="11583" y1="23083" x2="5125" y2="26333"/>
                            <a14:foregroundMark x1="5125" y1="26333" x2="28875" y2="64500"/>
                            <a14:foregroundMark x1="28875" y1="64500" x2="30750" y2="71542"/>
                            <a14:foregroundMark x1="30750" y1="71542" x2="34458" y2="77458"/>
                            <a14:foregroundMark x1="34458" y1="77458" x2="42917" y2="77000"/>
                            <a14:foregroundMark x1="42917" y1="77000" x2="49917" y2="77458"/>
                            <a14:foregroundMark x1="49917" y1="77458" x2="56875" y2="76917"/>
                            <a14:foregroundMark x1="56875" y1="76917" x2="63792" y2="78417"/>
                            <a14:foregroundMark x1="63792" y1="78417" x2="71250" y2="77125"/>
                            <a14:foregroundMark x1="71250" y1="77125" x2="78333" y2="77792"/>
                            <a14:foregroundMark x1="78333" y1="77792" x2="88792" y2="77125"/>
                            <a14:foregroundMark x1="88792" y1="77125" x2="94750" y2="73417"/>
                            <a14:foregroundMark x1="94750" y1="73417" x2="64958" y2="24292"/>
                            <a14:foregroundMark x1="64958" y1="24292" x2="63792" y2="24292"/>
                            <a14:foregroundMark x1="91750" y1="71292" x2="87750" y2="76958"/>
                            <a14:foregroundMark x1="87750" y1="76958" x2="38625" y2="77750"/>
                            <a14:foregroundMark x1="38625" y1="77750" x2="32375" y2="76042"/>
                            <a14:foregroundMark x1="32375" y1="75875" x2="31917" y2="74917"/>
                            <a14:foregroundMark x1="37292" y1="78250" x2="32083" y2="7541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02" t="21493" r="3367" b="20994"/>
              <a:stretch/>
            </p:blipFill>
            <p:spPr>
              <a:xfrm>
                <a:off x="6951072" y="3357747"/>
                <a:ext cx="2377440" cy="1458769"/>
              </a:xfrm>
              <a:prstGeom prst="rect">
                <a:avLst/>
              </a:prstGeom>
            </p:spPr>
          </p:pic>
        </p:grpSp>
        <p:sp>
          <p:nvSpPr>
            <p:cNvPr id="21" name="Arc 20">
              <a:extLst>
                <a:ext uri="{FF2B5EF4-FFF2-40B4-BE49-F238E27FC236}">
                  <a16:creationId xmlns:a16="http://schemas.microsoft.com/office/drawing/2014/main" id="{A881C27B-7B03-9043-9081-9FA8BACFC0AB}"/>
                </a:ext>
              </a:extLst>
            </p:cNvPr>
            <p:cNvSpPr/>
            <p:nvPr/>
          </p:nvSpPr>
          <p:spPr>
            <a:xfrm rot="15252166">
              <a:off x="7748518" y="3755875"/>
              <a:ext cx="2873829" cy="3145971"/>
            </a:xfrm>
            <a:prstGeom prst="arc">
              <a:avLst>
                <a:gd name="adj1" fmla="val 14488986"/>
                <a:gd name="adj2" fmla="val 20070333"/>
              </a:avLst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7102495-0E51-DC40-AD3B-5A18901D4D25}"/>
                  </a:ext>
                </a:extLst>
              </p:cNvPr>
              <p:cNvSpPr/>
              <p:nvPr/>
            </p:nvSpPr>
            <p:spPr>
              <a:xfrm>
                <a:off x="800388" y="2419451"/>
                <a:ext cx="4805033" cy="10696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!</m:t>
                                  </m:r>
                                </m:den>
                              </m:f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𝛽𝜇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  <m:sup/>
                            <m:e>
                              <m:f>
                                <m:f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!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  <m:sup/>
                                <m:e>
                                  <m:sSup>
                                    <m:sSup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𝐸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𝛽𝜇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nary>
                        </m:den>
                      </m:f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𝛽𝜇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Ξ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7102495-0E51-DC40-AD3B-5A18901D4D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388" y="2419451"/>
                <a:ext cx="4805033" cy="1069652"/>
              </a:xfrm>
              <a:prstGeom prst="rect">
                <a:avLst/>
              </a:prstGeom>
              <a:blipFill>
                <a:blip r:embed="rId6"/>
                <a:stretch>
                  <a:fillRect b="-5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D10B9FC-C22B-5042-91F0-FF1E6F6FF50A}"/>
                  </a:ext>
                </a:extLst>
              </p:cNvPr>
              <p:cNvSpPr/>
              <p:nvPr/>
            </p:nvSpPr>
            <p:spPr>
              <a:xfrm>
                <a:off x="797464" y="3574921"/>
                <a:ext cx="6261779" cy="1411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𝐴𝐶𝐶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𝐴𝐶𝐶</m:t>
                              </m:r>
                            </m:sup>
                          </m:sSubSup>
                        </m:den>
                      </m:f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+1!</m:t>
                                      </m:r>
                                    </m:den>
                                  </m:f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+1)</m:t>
                                  </m:r>
                                </m:sup>
                              </m:sSup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Ξ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d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!</m:t>
                              </m:r>
                            </m:den>
                          </m:f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</m:sSup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Ξ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d>
                            </m:den>
                          </m:f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>
                            <m:f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𝛽𝜇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D10B9FC-C22B-5042-91F0-FF1E6F6FF5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3574921"/>
                <a:ext cx="6261779" cy="1411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F0F2F31-C30B-A147-9C71-7A6C695D1FFF}"/>
                  </a:ext>
                </a:extLst>
              </p:cNvPr>
              <p:cNvSpPr/>
              <p:nvPr/>
            </p:nvSpPr>
            <p:spPr>
              <a:xfrm>
                <a:off x="797464" y="5071959"/>
                <a:ext cx="5857822" cy="15956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𝐴𝐶𝐶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𝐴𝐶𝐶</m:t>
                              </m:r>
                            </m:sup>
                          </m:sSubSup>
                        </m:den>
                      </m:f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!</m:t>
                                      </m:r>
                                    </m:den>
                                  </m:f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−1)</m:t>
                                  </m:r>
                                </m:sup>
                              </m:sSup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Ξ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d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!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</m:sSup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Ξ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d>
                            </m:den>
                          </m:f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𝛽𝜇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F0F2F31-C30B-A147-9C71-7A6C695D1F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5071959"/>
                <a:ext cx="5857822" cy="159569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5012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2736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38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625747"/>
            <a:ext cx="106466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Acceptance criteria for molecule swap in Grand Canonical ensemble Monte Carlo (GCMC).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/>
              <p:nvPr/>
            </p:nvSpPr>
            <p:spPr>
              <a:xfrm>
                <a:off x="797464" y="2813601"/>
                <a:ext cx="5704382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2813601"/>
                <a:ext cx="5704382" cy="793679"/>
              </a:xfrm>
              <a:prstGeom prst="rect">
                <a:avLst/>
              </a:prstGeom>
              <a:blipFill>
                <a:blip r:embed="rId3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/>
              <p:nvPr/>
            </p:nvSpPr>
            <p:spPr>
              <a:xfrm>
                <a:off x="797464" y="4086261"/>
                <a:ext cx="5341654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4086261"/>
                <a:ext cx="5341654" cy="793679"/>
              </a:xfrm>
              <a:prstGeom prst="rect">
                <a:avLst/>
              </a:prstGeom>
              <a:blipFill>
                <a:blip r:embed="rId4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8" name="Group 17">
            <a:extLst>
              <a:ext uri="{FF2B5EF4-FFF2-40B4-BE49-F238E27FC236}">
                <a16:creationId xmlns:a16="http://schemas.microsoft.com/office/drawing/2014/main" id="{0771F751-C04D-1C46-B1C3-F7AA5F805F17}"/>
              </a:ext>
            </a:extLst>
          </p:cNvPr>
          <p:cNvGrpSpPr/>
          <p:nvPr/>
        </p:nvGrpSpPr>
        <p:grpSpPr>
          <a:xfrm>
            <a:off x="7100521" y="1965839"/>
            <a:ext cx="4705761" cy="4755636"/>
            <a:chOff x="6131693" y="2010139"/>
            <a:chExt cx="4705761" cy="4755636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24043CE-8482-4C45-A093-D320299AE92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131693" y="2010139"/>
              <a:ext cx="4705761" cy="4754880"/>
              <a:chOff x="5410199" y="1452789"/>
              <a:chExt cx="5214257" cy="5268686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985C9920-B034-7946-A4CD-D9517882AE9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28" t="538" r="3898" b="6528"/>
              <a:stretch/>
            </p:blipFill>
            <p:spPr>
              <a:xfrm>
                <a:off x="5410199" y="1452789"/>
                <a:ext cx="5214257" cy="5268686"/>
              </a:xfrm>
              <a:prstGeom prst="rect">
                <a:avLst/>
              </a:prstGeom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83B6ED43-80EF-1546-93C5-8009511EC2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24292" b="78250" l="7625" r="94750">
                            <a14:foregroundMark x1="14458" y1="30333" x2="14458" y2="30333"/>
                            <a14:foregroundMark x1="11125" y1="28250" x2="15708" y2="28750"/>
                            <a14:foregroundMark x1="7625" y1="25250" x2="26333" y2="25875"/>
                            <a14:foregroundMark x1="64583" y1="24458" x2="79125" y2="48042"/>
                            <a14:foregroundMark x1="79125" y1="48042" x2="85167" y2="54208"/>
                            <a14:foregroundMark x1="85167" y1="54208" x2="90208" y2="68583"/>
                            <a14:foregroundMark x1="90208" y1="68583" x2="85375" y2="74125"/>
                            <a14:foregroundMark x1="85375" y1="74125" x2="33708" y2="76417"/>
                            <a14:foregroundMark x1="33708" y1="76417" x2="5167" y2="25042"/>
                            <a14:foregroundMark x1="5167" y1="25042" x2="12375" y2="23958"/>
                            <a14:foregroundMark x1="12375" y1="23958" x2="30458" y2="26208"/>
                            <a14:foregroundMark x1="30458" y1="26208" x2="66042" y2="24292"/>
                            <a14:foregroundMark x1="63500" y1="23792" x2="11583" y2="23083"/>
                            <a14:foregroundMark x1="11583" y1="23083" x2="5125" y2="26333"/>
                            <a14:foregroundMark x1="5125" y1="26333" x2="28875" y2="64500"/>
                            <a14:foregroundMark x1="28875" y1="64500" x2="30750" y2="71542"/>
                            <a14:foregroundMark x1="30750" y1="71542" x2="34458" y2="77458"/>
                            <a14:foregroundMark x1="34458" y1="77458" x2="42917" y2="77000"/>
                            <a14:foregroundMark x1="42917" y1="77000" x2="49917" y2="77458"/>
                            <a14:foregroundMark x1="49917" y1="77458" x2="56875" y2="76917"/>
                            <a14:foregroundMark x1="56875" y1="76917" x2="63792" y2="78417"/>
                            <a14:foregroundMark x1="63792" y1="78417" x2="71250" y2="77125"/>
                            <a14:foregroundMark x1="71250" y1="77125" x2="78333" y2="77792"/>
                            <a14:foregroundMark x1="78333" y1="77792" x2="88792" y2="77125"/>
                            <a14:foregroundMark x1="88792" y1="77125" x2="94750" y2="73417"/>
                            <a14:foregroundMark x1="94750" y1="73417" x2="64958" y2="24292"/>
                            <a14:foregroundMark x1="64958" y1="24292" x2="63792" y2="24292"/>
                            <a14:foregroundMark x1="91750" y1="71292" x2="87750" y2="76958"/>
                            <a14:foregroundMark x1="87750" y1="76958" x2="38625" y2="77750"/>
                            <a14:foregroundMark x1="38625" y1="77750" x2="32375" y2="76042"/>
                            <a14:foregroundMark x1="32375" y1="75875" x2="31917" y2="74917"/>
                            <a14:foregroundMark x1="37292" y1="78250" x2="32083" y2="7541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02" t="21493" r="3367" b="20994"/>
              <a:stretch/>
            </p:blipFill>
            <p:spPr>
              <a:xfrm>
                <a:off x="6951072" y="3357747"/>
                <a:ext cx="2377440" cy="1458769"/>
              </a:xfrm>
              <a:prstGeom prst="rect">
                <a:avLst/>
              </a:prstGeom>
            </p:spPr>
          </p:pic>
        </p:grpSp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2FD341DD-CDB4-0A4E-9417-412BEF2FC7B3}"/>
                </a:ext>
              </a:extLst>
            </p:cNvPr>
            <p:cNvSpPr/>
            <p:nvPr/>
          </p:nvSpPr>
          <p:spPr>
            <a:xfrm rot="15252166">
              <a:off x="7748518" y="3755875"/>
              <a:ext cx="2873829" cy="3145971"/>
            </a:xfrm>
            <a:prstGeom prst="arc">
              <a:avLst>
                <a:gd name="adj1" fmla="val 14488986"/>
                <a:gd name="adj2" fmla="val 20070333"/>
              </a:avLst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11094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2736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39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625747"/>
            <a:ext cx="21199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ideal gas: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7E4C671-9FC0-EC43-AD07-8456CA9A6642}"/>
                  </a:ext>
                </a:extLst>
              </p:cNvPr>
              <p:cNvSpPr/>
              <p:nvPr/>
            </p:nvSpPr>
            <p:spPr>
              <a:xfrm>
                <a:off x="4531264" y="1516615"/>
                <a:ext cx="2375522" cy="6819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00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°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200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000" i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p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°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7E4C671-9FC0-EC43-AD07-8456CA9A66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1264" y="1516615"/>
                <a:ext cx="2375522" cy="681982"/>
              </a:xfrm>
              <a:prstGeom prst="rect">
                <a:avLst/>
              </a:prstGeom>
              <a:blipFill>
                <a:blip r:embed="rId3"/>
                <a:stretch>
                  <a:fillRect b="-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3B218623-AA09-D549-A9EF-81CB8E4C63C1}"/>
              </a:ext>
            </a:extLst>
          </p:cNvPr>
          <p:cNvSpPr/>
          <p:nvPr/>
        </p:nvSpPr>
        <p:spPr>
          <a:xfrm>
            <a:off x="797464" y="2327808"/>
            <a:ext cx="21199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non-ideal gas: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ACA5F9A-6A3E-8D4F-B41F-DF3FC3F0CD47}"/>
                  </a:ext>
                </a:extLst>
              </p:cNvPr>
              <p:cNvSpPr/>
              <p:nvPr/>
            </p:nvSpPr>
            <p:spPr>
              <a:xfrm>
                <a:off x="4531263" y="2215069"/>
                <a:ext cx="2375522" cy="7293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00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°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200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000" i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p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°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ACA5F9A-6A3E-8D4F-B41F-DF3FC3F0CD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1263" y="2215069"/>
                <a:ext cx="2375522" cy="729302"/>
              </a:xfrm>
              <a:prstGeom prst="rect">
                <a:avLst/>
              </a:prstGeom>
              <a:blipFill>
                <a:blip r:embed="rId4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FFC9ED6-0F4E-0146-BEB6-F67A2100868A}"/>
                  </a:ext>
                </a:extLst>
              </p:cNvPr>
              <p:cNvSpPr/>
              <p:nvPr/>
            </p:nvSpPr>
            <p:spPr>
              <a:xfrm>
                <a:off x="7318006" y="2339429"/>
                <a:ext cx="1852495" cy="45313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°</m:t>
                                  </m:r>
                                </m:sup>
                              </m:sSup>
                            </m:e>
                          </m:d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FFC9ED6-0F4E-0146-BEB6-F67A2100868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8006" y="2339429"/>
                <a:ext cx="1852495" cy="453137"/>
              </a:xfrm>
              <a:prstGeom prst="rect">
                <a:avLst/>
              </a:prstGeom>
              <a:blipFill>
                <a:blip r:embed="rId5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D7DD0C2-78DE-704C-9592-173DF9211BB5}"/>
                  </a:ext>
                </a:extLst>
              </p:cNvPr>
              <p:cNvSpPr/>
              <p:nvPr/>
            </p:nvSpPr>
            <p:spPr>
              <a:xfrm>
                <a:off x="797464" y="3246322"/>
                <a:ext cx="5239190" cy="8043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D7DD0C2-78DE-704C-9592-173DF9211B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3246322"/>
                <a:ext cx="5239190" cy="804387"/>
              </a:xfrm>
              <a:prstGeom prst="rect">
                <a:avLst/>
              </a:prstGeom>
              <a:blipFill>
                <a:blip r:embed="rId6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84D8A50-AA1A-C142-91D8-D26574BB35A0}"/>
                  </a:ext>
                </a:extLst>
              </p:cNvPr>
              <p:cNvSpPr/>
              <p:nvPr/>
            </p:nvSpPr>
            <p:spPr>
              <a:xfrm>
                <a:off x="797464" y="4558405"/>
                <a:ext cx="5026954" cy="8485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84D8A50-AA1A-C142-91D8-D26574BB35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4558405"/>
                <a:ext cx="5026954" cy="848502"/>
              </a:xfrm>
              <a:prstGeom prst="rect">
                <a:avLst/>
              </a:prstGeom>
              <a:blipFill>
                <a:blip r:embed="rId7"/>
                <a:stretch>
                  <a:fillRect b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" name="Picture 22">
            <a:extLst>
              <a:ext uri="{FF2B5EF4-FFF2-40B4-BE49-F238E27FC236}">
                <a16:creationId xmlns:a16="http://schemas.microsoft.com/office/drawing/2014/main" id="{370B838A-FCC0-3947-A494-E38E36D2ACF8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8" t="4175" r="7611" b="5252"/>
          <a:stretch/>
        </p:blipFill>
        <p:spPr>
          <a:xfrm>
            <a:off x="6036654" y="2960843"/>
            <a:ext cx="4810774" cy="378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962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5904255" y="1185865"/>
                <a:ext cx="4528141" cy="5397149"/>
              </a:xfrm>
            </p:spPr>
            <p:txBody>
              <a:bodyPr>
                <a:noAutofit/>
              </a:bodyPr>
              <a:lstStyle/>
              <a:p>
                <a:r>
                  <a:rPr lang="en-US" sz="1600" dirty="0"/>
                  <a:t>Generate a number (k) of random trial positions in the target box, calculate a (new) insertion </a:t>
                </a:r>
                <a:r>
                  <a:rPr lang="en-US" sz="1600" dirty="0" err="1"/>
                  <a:t>Rosenbluth</a:t>
                </a:r>
                <a:r>
                  <a:rPr lang="en-US" sz="1600" dirty="0"/>
                  <a:t> weight based on the Boltzmann factors of the trial insertion sites:</a:t>
                </a:r>
                <a:br>
                  <a:rPr lang="en-US" sz="1600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d>
                      <m:d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/>
                              </a:rPr>
                              <m:t>𝛽</m:t>
                            </m:r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</m:e>
                    </m:nary>
                  </m:oMath>
                </a14:m>
                <a:endParaRPr lang="en-US" sz="1600" dirty="0"/>
              </a:p>
              <a:p>
                <a:r>
                  <a:rPr lang="en-US" sz="1600" dirty="0"/>
                  <a:t>Select a site using a random draw compared to the scaled Boltzmann factors for each site:</a:t>
                </a:r>
                <a:br>
                  <a:rPr lang="en-US" sz="16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/>
                              </a:rPr>
                              <m:t>𝛽</m:t>
                            </m:r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</m:num>
                      <m:den>
                        <m:sSub>
                          <m:sSub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den>
                    </m:f>
                  </m:oMath>
                </a14:m>
                <a:endParaRPr lang="en-US" sz="1600" dirty="0"/>
              </a:p>
              <a:p>
                <a:r>
                  <a:rPr lang="en-US" sz="1600" dirty="0"/>
                  <a:t>Generate random trial positions in the losing box (k-1), calculate old </a:t>
                </a:r>
                <a:r>
                  <a:rPr lang="en-US" sz="1600" dirty="0" err="1"/>
                  <a:t>Rosenbluth</a:t>
                </a:r>
                <a:r>
                  <a:rPr lang="en-US" sz="1600" dirty="0"/>
                  <a:t> weight based on the Boltzmann factors of those positions in the losing box, plus the actual position.</a:t>
                </a:r>
                <a:br>
                  <a:rPr lang="en-US" sz="1600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d>
                      <m:d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e>
                    </m:d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/>
                          </a:rPr>
                          <m:t>𝛽</m:t>
                        </m:r>
                        <m:sSub>
                          <m:sSub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</m:d>
                      </m:sup>
                    </m:sSup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/>
                              </a:rPr>
                              <m:t>𝛽</m:t>
                            </m:r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</m:e>
                    </m:nary>
                  </m:oMath>
                </a14:m>
                <a:endParaRPr lang="en-US" sz="1600" dirty="0"/>
              </a:p>
              <a:p>
                <a:r>
                  <a:rPr lang="en-US" sz="1600" dirty="0"/>
                  <a:t>Accept the insertion if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𝑅𝐴𝑁𝐷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0,1</m:t>
                          </m:r>
                        </m:e>
                      </m:d>
                      <m:r>
                        <a:rPr lang="en-US" sz="1600" i="1">
                          <a:latin typeface="Cambria Math" panose="02040503050406030204" pitchFamily="18" charset="0"/>
                        </a:rPr>
                        <m:t>&lt;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𝑜𝑢𝑡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den>
                          </m:f>
                        </m:e>
                      </m:d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𝑜𝑢𝑡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160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  <m:d>
                            <m:d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US" sz="160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  <m:d>
                            <m:d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5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04255" y="1185865"/>
                <a:ext cx="4528141" cy="5397149"/>
              </a:xfrm>
              <a:blipFill>
                <a:blip r:embed="rId2"/>
                <a:stretch>
                  <a:fillRect l="-560" t="-704" b="-18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4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825820" y="1657725"/>
            <a:ext cx="3906982" cy="350043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181225" y="2043116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4899364" y="4231670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3755232" y="3645883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012156" y="3676839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433763" y="1819279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700587" y="1819279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850239" y="3639612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3477157" y="2706851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4914784" y="3544470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120095" y="4308055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655094" y="2857270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4570634" y="2857271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655094" y="4417500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3358044" y="4225399"/>
            <a:ext cx="642938" cy="58578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4182491" y="3820178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4848709" y="3078330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887739" y="2060712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4154031" y="2426497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720885" y="3319929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2199927" y="3722268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1997270" y="5337129"/>
            <a:ext cx="642938" cy="585787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1997270" y="6090069"/>
            <a:ext cx="642938" cy="5857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2640211" y="5439029"/>
            <a:ext cx="1611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Trial insertion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655097" y="6182904"/>
            <a:ext cx="20957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Existing molecules</a:t>
            </a:r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31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PDB, PSF for reservoir: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0" y="1585081"/>
            <a:ext cx="922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GCMC requires two simulation boxes, one for the reservoir and the other for the adsorbent.</a:t>
            </a:r>
          </a:p>
          <a:p>
            <a:r>
              <a:rPr lang="en-US" dirty="0"/>
              <a:t>To prepare the reservoir, we use 1000 argon molecules in 40 Å cubic box. 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C277F7A4-C4F3-5E43-9D23-4E5B7EED80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97171"/>
            <a:ext cx="4386943" cy="4024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tolerance 3.0</a:t>
            </a:r>
          </a:p>
          <a:p>
            <a:pPr marL="0" indent="0">
              <a:buNone/>
            </a:pPr>
            <a:r>
              <a:rPr lang="en-US" sz="1800" dirty="0" err="1"/>
              <a:t>filetype</a:t>
            </a:r>
            <a:r>
              <a:rPr lang="en-US" sz="1800" dirty="0"/>
              <a:t> </a:t>
            </a:r>
            <a:r>
              <a:rPr lang="en-US" sz="1800" dirty="0" err="1"/>
              <a:t>pdb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output </a:t>
            </a:r>
            <a:r>
              <a:rPr lang="en-US" sz="1800" b="1" dirty="0"/>
              <a:t>packed_argon.pdb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Structure </a:t>
            </a:r>
            <a:r>
              <a:rPr lang="en-US" sz="1800" b="1" dirty="0"/>
              <a:t>./</a:t>
            </a:r>
            <a:r>
              <a:rPr lang="en-US" sz="1800" b="1" dirty="0" err="1"/>
              <a:t>singleMolecule</a:t>
            </a:r>
            <a:r>
              <a:rPr lang="en-US" sz="1800" b="1" dirty="0"/>
              <a:t>/argon.pdb </a:t>
            </a:r>
          </a:p>
          <a:p>
            <a:pPr marL="0" indent="0">
              <a:buNone/>
            </a:pPr>
            <a:r>
              <a:rPr lang="en-US" sz="1800" dirty="0"/>
              <a:t>  number 1000</a:t>
            </a:r>
          </a:p>
          <a:p>
            <a:pPr marL="0" indent="0">
              <a:buNone/>
            </a:pPr>
            <a:r>
              <a:rPr lang="en-US" sz="1800" dirty="0"/>
              <a:t>  inside cube </a:t>
            </a:r>
            <a:r>
              <a:rPr lang="en-US" sz="1800" b="1" dirty="0"/>
              <a:t>0.1 0.1 0.1 38. </a:t>
            </a:r>
          </a:p>
          <a:p>
            <a:pPr marL="0" indent="0">
              <a:buNone/>
            </a:pPr>
            <a:r>
              <a:rPr lang="en-US" sz="1800" dirty="0"/>
              <a:t>end structure</a:t>
            </a:r>
          </a:p>
          <a:p>
            <a:endParaRPr lang="en-US" sz="1800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C6648DBF-CFC9-C440-A877-D1DFF6BD67EE}"/>
              </a:ext>
            </a:extLst>
          </p:cNvPr>
          <p:cNvSpPr txBox="1">
            <a:spLocks/>
          </p:cNvSpPr>
          <p:nvPr/>
        </p:nvSpPr>
        <p:spPr>
          <a:xfrm>
            <a:off x="6186351" y="2497171"/>
            <a:ext cx="5691908" cy="40248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/>
              <a:t>psfgen</a:t>
            </a:r>
            <a:r>
              <a:rPr lang="en-US" sz="1800" dirty="0"/>
              <a:t>&lt;&lt;ENDMOL</a:t>
            </a:r>
          </a:p>
          <a:p>
            <a:pPr marL="0" indent="0">
              <a:buNone/>
            </a:pPr>
            <a:r>
              <a:rPr lang="en-US" sz="1800" dirty="0"/>
              <a:t>topology </a:t>
            </a:r>
            <a:r>
              <a:rPr lang="en-US" sz="1800" b="1" dirty="0"/>
              <a:t>../</a:t>
            </a:r>
            <a:r>
              <a:rPr lang="en-US" sz="1800" b="1" dirty="0" err="1"/>
              <a:t>topology_EDUSIF.inp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segment </a:t>
            </a:r>
            <a:r>
              <a:rPr lang="en-US" sz="1800" b="1" dirty="0"/>
              <a:t>AR</a:t>
            </a:r>
            <a:r>
              <a:rPr lang="en-US" sz="1800" dirty="0"/>
              <a:t> {</a:t>
            </a:r>
          </a:p>
          <a:p>
            <a:pPr marL="0" indent="0">
              <a:buNone/>
            </a:pPr>
            <a:r>
              <a:rPr lang="en-US" sz="1800" dirty="0"/>
              <a:t>    </a:t>
            </a:r>
            <a:r>
              <a:rPr lang="en-US" sz="1800" dirty="0" err="1"/>
              <a:t>pdb</a:t>
            </a:r>
            <a:r>
              <a:rPr lang="en-US" sz="1800" dirty="0"/>
              <a:t> </a:t>
            </a:r>
            <a:r>
              <a:rPr lang="en-US" sz="1800" b="1" dirty="0"/>
              <a:t>./</a:t>
            </a:r>
            <a:r>
              <a:rPr lang="en-US" sz="1800" b="1" dirty="0" err="1"/>
              <a:t>packed_argon.pdb</a:t>
            </a:r>
            <a:endParaRPr lang="en-US" sz="1800" b="1" dirty="0"/>
          </a:p>
          <a:p>
            <a:pPr marL="0" indent="0">
              <a:buNone/>
            </a:pPr>
            <a:r>
              <a:rPr lang="en-US" sz="1800" dirty="0"/>
              <a:t>    first none</a:t>
            </a:r>
          </a:p>
          <a:p>
            <a:pPr marL="0" indent="0">
              <a:buNone/>
            </a:pPr>
            <a:r>
              <a:rPr lang="en-US" sz="1800" dirty="0"/>
              <a:t>    last none</a:t>
            </a:r>
          </a:p>
          <a:p>
            <a:pPr marL="0" indent="0">
              <a:buNone/>
            </a:pPr>
            <a:r>
              <a:rPr lang="en-US" sz="1800" dirty="0"/>
              <a:t>}</a:t>
            </a:r>
          </a:p>
          <a:p>
            <a:pPr marL="0" indent="0">
              <a:buNone/>
            </a:pPr>
            <a:r>
              <a:rPr lang="en-US" sz="1800" dirty="0" err="1"/>
              <a:t>coordpdb</a:t>
            </a:r>
            <a:r>
              <a:rPr lang="en-US" sz="1800" dirty="0"/>
              <a:t> </a:t>
            </a:r>
            <a:r>
              <a:rPr lang="en-US" sz="1800" b="1" dirty="0"/>
              <a:t>./</a:t>
            </a:r>
            <a:r>
              <a:rPr lang="en-US" sz="1800" b="1" dirty="0" err="1"/>
              <a:t>packed_argon.pdb</a:t>
            </a:r>
            <a:r>
              <a:rPr lang="en-US" sz="1800" b="1" dirty="0"/>
              <a:t> AR</a:t>
            </a:r>
            <a:endParaRPr lang="en-US" sz="1800" dirty="0"/>
          </a:p>
          <a:p>
            <a:pPr marL="0" indent="0">
              <a:buNone/>
            </a:pPr>
            <a:r>
              <a:rPr lang="en-US" sz="1800" b="1" dirty="0" err="1"/>
              <a:t>writepsf</a:t>
            </a:r>
            <a:r>
              <a:rPr lang="en-US" sz="1800" b="1" dirty="0"/>
              <a:t> ./START_BOX_1.psf</a:t>
            </a:r>
          </a:p>
          <a:p>
            <a:pPr marL="0" indent="0">
              <a:buNone/>
            </a:pPr>
            <a:r>
              <a:rPr lang="en-US" sz="1800" b="1" dirty="0" err="1"/>
              <a:t>writepdb</a:t>
            </a:r>
            <a:r>
              <a:rPr lang="en-US" sz="1800" b="1" dirty="0"/>
              <a:t> ./START_BOX_1.pdb</a:t>
            </a:r>
          </a:p>
        </p:txBody>
      </p:sp>
    </p:spTree>
    <p:extLst>
      <p:ext uri="{BB962C8B-B14F-4D97-AF65-F5344CB8AC3E}">
        <p14:creationId xmlns:p14="http://schemas.microsoft.com/office/powerpoint/2010/main" val="5315149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6170CD-242A-154C-AD3E-65FE573C9265}"/>
              </a:ext>
            </a:extLst>
          </p:cNvPr>
          <p:cNvGrpSpPr>
            <a:grpSpLocks noChangeAspect="1"/>
          </p:cNvGrpSpPr>
          <p:nvPr/>
        </p:nvGrpSpPr>
        <p:grpSpPr>
          <a:xfrm>
            <a:off x="365354" y="1873948"/>
            <a:ext cx="5629595" cy="3749040"/>
            <a:chOff x="300037" y="828920"/>
            <a:chExt cx="8597450" cy="572549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5ADD68-287A-D94B-A3E8-D58FE8BF0181}"/>
                </a:ext>
              </a:extLst>
            </p:cNvPr>
            <p:cNvSpPr/>
            <p:nvPr/>
          </p:nvSpPr>
          <p:spPr>
            <a:xfrm>
              <a:off x="1636147" y="995986"/>
              <a:ext cx="5472752" cy="5558424"/>
            </a:xfrm>
            <a:prstGeom prst="ellipse">
              <a:avLst/>
            </a:prstGeom>
            <a:noFill/>
            <a:ln w="1016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8F7E4EF-829A-F649-A5F5-3237E0A8A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3586" y="828920"/>
              <a:ext cx="5249950" cy="64008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4AC02A7-DD64-B44F-AF74-7FC5372B67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4676324"/>
              <a:ext cx="3484018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662BB80-E695-BD40-A18A-6B8838E195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559" b="65304"/>
            <a:stretch/>
          </p:blipFill>
          <p:spPr>
            <a:xfrm>
              <a:off x="4372523" y="4676324"/>
              <a:ext cx="4524964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DEA59CF-0FB6-AC41-B519-0D57E56E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2543033"/>
              <a:ext cx="3291840" cy="1097280"/>
            </a:xfrm>
            <a:prstGeom prst="rect">
              <a:avLst/>
            </a:prstGeom>
          </p:spPr>
        </p:pic>
        <p:pic>
          <p:nvPicPr>
            <p:cNvPr id="17" name="Picture 16" descr="C:\Users\Jason\School\Research\Publications_Common_Assets\GOMC_Full_Size.jpg">
              <a:extLst>
                <a:ext uri="{FF2B5EF4-FFF2-40B4-BE49-F238E27FC236}">
                  <a16:creationId xmlns:a16="http://schemas.microsoft.com/office/drawing/2014/main" id="{999DDF49-437C-044F-BBCB-212F96FF5B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7171" y="2101225"/>
              <a:ext cx="1654088" cy="14630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259E3EF-7EE4-3E46-8EB8-EE140491F547}"/>
                </a:ext>
              </a:extLst>
            </p:cNvPr>
            <p:cNvSpPr/>
            <p:nvPr/>
          </p:nvSpPr>
          <p:spPr>
            <a:xfrm>
              <a:off x="5472752" y="1469000"/>
              <a:ext cx="2277261" cy="7142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C626C27-8B10-8D4F-947F-E7C5E3C49332}"/>
                </a:ext>
              </a:extLst>
            </p:cNvPr>
            <p:cNvSpPr/>
            <p:nvPr/>
          </p:nvSpPr>
          <p:spPr>
            <a:xfrm rot="7555292">
              <a:off x="1608916" y="2121003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8A30DF9-1CE2-1340-8F0B-9AC8F5FA8F73}"/>
                </a:ext>
              </a:extLst>
            </p:cNvPr>
            <p:cNvSpPr/>
            <p:nvPr/>
          </p:nvSpPr>
          <p:spPr>
            <a:xfrm rot="19538757">
              <a:off x="5673559" y="5683185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22B07635-A87F-F943-9A09-A871A8963395}"/>
                </a:ext>
              </a:extLst>
            </p:cNvPr>
            <p:cNvSpPr/>
            <p:nvPr/>
          </p:nvSpPr>
          <p:spPr>
            <a:xfrm rot="16401257">
              <a:off x="6758750" y="3546577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452EB1DC-A0A5-6C46-8F83-C1F60CFEC277}"/>
                </a:ext>
              </a:extLst>
            </p:cNvPr>
            <p:cNvSpPr/>
            <p:nvPr/>
          </p:nvSpPr>
          <p:spPr>
            <a:xfrm rot="4448509">
              <a:off x="1454728" y="4072920"/>
              <a:ext cx="548640" cy="640080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61CC2C4-D78D-0C42-9A30-6C08AF3A8F4C}"/>
              </a:ext>
            </a:extLst>
          </p:cNvPr>
          <p:cNvGrpSpPr>
            <a:grpSpLocks noChangeAspect="1"/>
          </p:cNvGrpSpPr>
          <p:nvPr/>
        </p:nvGrpSpPr>
        <p:grpSpPr>
          <a:xfrm>
            <a:off x="6393476" y="2784535"/>
            <a:ext cx="4839027" cy="3722916"/>
            <a:chOff x="4978813" y="880794"/>
            <a:chExt cx="5987221" cy="460627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A004D49-2F01-3D46-BEF8-8EB159FE017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78813" y="1829473"/>
              <a:ext cx="5987221" cy="3657600"/>
              <a:chOff x="1616363" y="1106055"/>
              <a:chExt cx="6675120" cy="4077837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B2181615-52BE-3C4C-8AE9-598484F8E8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5167"/>
              <a:stretch/>
            </p:blipFill>
            <p:spPr>
              <a:xfrm>
                <a:off x="1629063" y="1106055"/>
                <a:ext cx="6583680" cy="1588286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469F6B39-2E8A-2E44-8820-694E8AC9DB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559" b="65304"/>
              <a:stretch/>
            </p:blipFill>
            <p:spPr>
              <a:xfrm>
                <a:off x="1616363" y="3326233"/>
                <a:ext cx="6675120" cy="1618681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29" name="Down Arrow 28">
                <a:extLst>
                  <a:ext uri="{FF2B5EF4-FFF2-40B4-BE49-F238E27FC236}">
                    <a16:creationId xmlns:a16="http://schemas.microsoft.com/office/drawing/2014/main" id="{CCC651CA-95E1-8A44-B105-A4CEDC9AD7F3}"/>
                  </a:ext>
                </a:extLst>
              </p:cNvPr>
              <p:cNvSpPr/>
              <p:nvPr/>
            </p:nvSpPr>
            <p:spPr>
              <a:xfrm>
                <a:off x="4636231" y="2726072"/>
                <a:ext cx="569343" cy="560589"/>
              </a:xfrm>
              <a:prstGeom prst="down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9B58AEF4-01DC-FE44-8272-859E9645952E}"/>
                  </a:ext>
                </a:extLst>
              </p:cNvPr>
              <p:cNvSpPr/>
              <p:nvPr/>
            </p:nvSpPr>
            <p:spPr>
              <a:xfrm>
                <a:off x="6650181" y="1330035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9AB0C44D-236A-FB40-9318-FB296CFF1D55}"/>
                  </a:ext>
                </a:extLst>
              </p:cNvPr>
              <p:cNvSpPr/>
              <p:nvPr/>
            </p:nvSpPr>
            <p:spPr>
              <a:xfrm>
                <a:off x="6691745" y="3612277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EED2D3-6EE5-C74E-AC96-117616FFE612}"/>
                </a:ext>
              </a:extLst>
            </p:cNvPr>
            <p:cNvSpPr txBox="1"/>
            <p:nvPr/>
          </p:nvSpPr>
          <p:spPr>
            <a:xfrm>
              <a:off x="9095048" y="880794"/>
              <a:ext cx="1205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/>
                <a:t>Beta Value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32C24759-14AD-134B-8962-7AC7452542EE}"/>
                </a:ext>
              </a:extLst>
            </p:cNvPr>
            <p:cNvSpPr/>
            <p:nvPr/>
          </p:nvSpPr>
          <p:spPr>
            <a:xfrm>
              <a:off x="9445436" y="1292457"/>
              <a:ext cx="510670" cy="502818"/>
            </a:xfrm>
            <a:prstGeom prst="downArrow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2730D49-4F05-A540-AD52-634B4049CFDC}"/>
              </a:ext>
            </a:extLst>
          </p:cNvPr>
          <p:cNvSpPr/>
          <p:nvPr/>
        </p:nvSpPr>
        <p:spPr>
          <a:xfrm>
            <a:off x="6120533" y="1776166"/>
            <a:ext cx="5483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1" indent="-342900"/>
            <a:r>
              <a:rPr lang="en-US" b="1" dirty="0"/>
              <a:t>Beta = 0</a:t>
            </a:r>
            <a:r>
              <a:rPr lang="en-US" dirty="0"/>
              <a:t>: Displace, Rotate, Intra-swap, Swap, regrowth</a:t>
            </a:r>
          </a:p>
          <a:p>
            <a:pPr lvl="1" indent="-342900"/>
            <a:r>
              <a:rPr lang="en-US" b="1" dirty="0"/>
              <a:t>Beta = 1</a:t>
            </a:r>
            <a:r>
              <a:rPr lang="en-US" dirty="0"/>
              <a:t>: Fix</a:t>
            </a:r>
          </a:p>
          <a:p>
            <a:pPr lvl="1" indent="-342900"/>
            <a:r>
              <a:rPr lang="en-US" b="1" dirty="0"/>
              <a:t>Beta = 2</a:t>
            </a:r>
            <a:r>
              <a:rPr lang="en-US" dirty="0"/>
              <a:t>: Displace, Rotate, Intra-swap, regrowth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B3FF6B-692C-7547-9B09-7B823B749FD1}"/>
              </a:ext>
            </a:extLst>
          </p:cNvPr>
          <p:cNvSpPr/>
          <p:nvPr/>
        </p:nvSpPr>
        <p:spPr>
          <a:xfrm>
            <a:off x="2030568" y="5790096"/>
            <a:ext cx="1781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Tcl</a:t>
            </a:r>
            <a:r>
              <a:rPr lang="en-US" b="1" dirty="0"/>
              <a:t> script in VMD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4176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838199" y="1901324"/>
            <a:ext cx="71394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Download the crystal structure.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VESTA to: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Extend the unit cell by factor of 2.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Remove the bonds.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Export the structure as PDB file.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convert script to assign </a:t>
            </a:r>
            <a:r>
              <a:rPr lang="en-US" dirty="0" err="1"/>
              <a:t>resname</a:t>
            </a:r>
            <a:r>
              <a:rPr lang="en-US" dirty="0"/>
              <a:t> and </a:t>
            </a:r>
            <a:r>
              <a:rPr lang="en-US" dirty="0" err="1"/>
              <a:t>resid</a:t>
            </a:r>
            <a:r>
              <a:rPr lang="en-US" dirty="0"/>
              <a:t> based on atom name.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716513-D439-5746-9781-8EE8B2174B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/>
          <a:stretch/>
        </p:blipFill>
        <p:spPr>
          <a:xfrm>
            <a:off x="7835763" y="1939452"/>
            <a:ext cx="3383280" cy="4799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0" y="1531634"/>
            <a:ext cx="9982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PDB file, each atom will be considered its own molecule. Assign </a:t>
            </a:r>
            <a:r>
              <a:rPr lang="en-US" dirty="0" err="1"/>
              <a:t>resname</a:t>
            </a:r>
            <a:r>
              <a:rPr lang="en-US" dirty="0"/>
              <a:t> using atom name.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42E6E9-658F-5F4B-94E5-1D91D36E10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376"/>
          <a:stretch/>
        </p:blipFill>
        <p:spPr>
          <a:xfrm>
            <a:off x="942199" y="4453684"/>
            <a:ext cx="5943600" cy="208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168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“Base”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vmd</a:t>
            </a:r>
            <a:r>
              <a:rPr lang="en-US" dirty="0"/>
              <a:t> &lt; </a:t>
            </a:r>
            <a:r>
              <a:rPr lang="en-US" dirty="0" err="1"/>
              <a:t>convert_VESTA_PDB.tcl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vmd</a:t>
            </a:r>
            <a:r>
              <a:rPr lang="en-US" dirty="0"/>
              <a:t> &lt; </a:t>
            </a:r>
            <a:r>
              <a:rPr lang="en-US" dirty="0" err="1"/>
              <a:t>build_EDUSIF_auto.tcl</a:t>
            </a:r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vmd</a:t>
            </a:r>
            <a:r>
              <a:rPr lang="en-US" dirty="0"/>
              <a:t> &lt; </a:t>
            </a:r>
            <a:r>
              <a:rPr lang="en-US" dirty="0" err="1"/>
              <a:t>setBeta.tcl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7717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7C8B737-F392-F14E-BE1F-467342388D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3" t="19329" r="4560" b="21194"/>
          <a:stretch/>
        </p:blipFill>
        <p:spPr>
          <a:xfrm rot="20531130">
            <a:off x="6578600" y="2520070"/>
            <a:ext cx="5161971" cy="3383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PSF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838200" y="2129276"/>
            <a:ext cx="662629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build scripts (</a:t>
            </a:r>
            <a:r>
              <a:rPr lang="en-US" dirty="0" err="1"/>
              <a:t>convert_VESTA_PDB.tcl</a:t>
            </a:r>
            <a:r>
              <a:rPr lang="en-US" dirty="0"/>
              <a:t>, </a:t>
            </a:r>
            <a:r>
              <a:rPr lang="en-US" dirty="0" err="1"/>
              <a:t>build_EDUSIF_auto.tcl</a:t>
            </a:r>
            <a:r>
              <a:rPr lang="en-US" dirty="0"/>
              <a:t>) to separate each residue type and generate PDB files.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 beta value to 1 in PDB by using </a:t>
            </a:r>
            <a:r>
              <a:rPr lang="en-US" dirty="0" err="1"/>
              <a:t>setBeta.tcl</a:t>
            </a:r>
            <a:r>
              <a:rPr lang="en-US" dirty="0"/>
              <a:t> script.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1" y="1709057"/>
            <a:ext cx="922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PSF file, separate each residue in each file and use </a:t>
            </a:r>
            <a:r>
              <a:rPr lang="en-US" dirty="0" err="1"/>
              <a:t>psfgen</a:t>
            </a:r>
            <a:r>
              <a:rPr lang="en-US" dirty="0"/>
              <a:t> to generate PSF file.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978D2CA-F11F-8E4A-82B3-35B714D27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499863"/>
            <a:ext cx="6057900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734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PSF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81670CB-C63C-874E-B953-6D7467E7B139}"/>
              </a:ext>
            </a:extLst>
          </p:cNvPr>
          <p:cNvSpPr/>
          <p:nvPr/>
        </p:nvSpPr>
        <p:spPr>
          <a:xfrm>
            <a:off x="6651173" y="1585458"/>
            <a:ext cx="2873827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segment O {</a:t>
            </a:r>
          </a:p>
          <a:p>
            <a:r>
              <a:rPr lang="en-US" sz="1600" dirty="0"/>
              <a:t> </a:t>
            </a:r>
            <a:r>
              <a:rPr lang="en-US" sz="1600" dirty="0" err="1"/>
              <a:t>pdb</a:t>
            </a:r>
            <a:r>
              <a:rPr lang="en-US" sz="1600" dirty="0"/>
              <a:t> </a:t>
            </a:r>
            <a:r>
              <a:rPr lang="en-US" sz="1600" dirty="0" err="1"/>
              <a:t>O.pdb</a:t>
            </a:r>
            <a:endParaRPr lang="en-US" sz="1600" dirty="0"/>
          </a:p>
          <a:p>
            <a:r>
              <a:rPr lang="en-US" sz="1600" dirty="0"/>
              <a:t> first none</a:t>
            </a:r>
          </a:p>
          <a:p>
            <a:r>
              <a:rPr lang="en-US" sz="1600" dirty="0"/>
              <a:t> last none</a:t>
            </a:r>
          </a:p>
          <a:p>
            <a:r>
              <a:rPr lang="en-US" sz="1600" dirty="0"/>
              <a:t> }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segment H {</a:t>
            </a:r>
          </a:p>
          <a:p>
            <a:r>
              <a:rPr lang="en-US" sz="1600" dirty="0"/>
              <a:t> </a:t>
            </a:r>
            <a:r>
              <a:rPr lang="en-US" sz="1600" dirty="0" err="1"/>
              <a:t>pdb</a:t>
            </a:r>
            <a:r>
              <a:rPr lang="en-US" sz="1600" dirty="0"/>
              <a:t> </a:t>
            </a:r>
            <a:r>
              <a:rPr lang="en-US" sz="1600" dirty="0" err="1"/>
              <a:t>H.pdb</a:t>
            </a:r>
            <a:endParaRPr lang="en-US" sz="1600" dirty="0"/>
          </a:p>
          <a:p>
            <a:r>
              <a:rPr lang="en-US" sz="1600" dirty="0"/>
              <a:t> first none</a:t>
            </a:r>
          </a:p>
          <a:p>
            <a:r>
              <a:rPr lang="en-US" sz="1600" dirty="0"/>
              <a:t> last none</a:t>
            </a:r>
          </a:p>
          <a:p>
            <a:r>
              <a:rPr lang="en-US" sz="1600" dirty="0"/>
              <a:t> }</a:t>
            </a:r>
          </a:p>
          <a:p>
            <a:endParaRPr lang="en-US" sz="1600" dirty="0"/>
          </a:p>
          <a:p>
            <a:r>
              <a:rPr lang="en-US" sz="1600" dirty="0" err="1"/>
              <a:t>coordpdb</a:t>
            </a:r>
            <a:r>
              <a:rPr lang="en-US" sz="1600" dirty="0"/>
              <a:t> </a:t>
            </a:r>
            <a:r>
              <a:rPr lang="en-US" sz="1600" dirty="0" err="1"/>
              <a:t>ZN.pdb</a:t>
            </a:r>
            <a:r>
              <a:rPr lang="en-US" sz="1600" dirty="0"/>
              <a:t> Zn</a:t>
            </a:r>
          </a:p>
          <a:p>
            <a:r>
              <a:rPr lang="en-US" sz="1600" dirty="0" err="1"/>
              <a:t>coordpdb</a:t>
            </a:r>
            <a:r>
              <a:rPr lang="en-US" sz="1600" dirty="0"/>
              <a:t> </a:t>
            </a:r>
            <a:r>
              <a:rPr lang="en-US" sz="1600" dirty="0" err="1"/>
              <a:t>C.pdb</a:t>
            </a:r>
            <a:r>
              <a:rPr lang="en-US" sz="1600" dirty="0"/>
              <a:t> C</a:t>
            </a:r>
          </a:p>
          <a:p>
            <a:r>
              <a:rPr lang="en-US" sz="1600" dirty="0" err="1"/>
              <a:t>coordpdb</a:t>
            </a:r>
            <a:r>
              <a:rPr lang="en-US" sz="1600" dirty="0"/>
              <a:t> </a:t>
            </a:r>
            <a:r>
              <a:rPr lang="en-US" sz="1600" dirty="0" err="1"/>
              <a:t>O.pdb</a:t>
            </a:r>
            <a:r>
              <a:rPr lang="en-US" sz="1600" dirty="0"/>
              <a:t> O</a:t>
            </a:r>
          </a:p>
          <a:p>
            <a:r>
              <a:rPr lang="en-US" sz="1600" dirty="0" err="1"/>
              <a:t>coordpdb</a:t>
            </a:r>
            <a:r>
              <a:rPr lang="en-US" sz="1600" dirty="0"/>
              <a:t> </a:t>
            </a:r>
            <a:r>
              <a:rPr lang="en-US" sz="1600" dirty="0" err="1"/>
              <a:t>H.pdb</a:t>
            </a:r>
            <a:r>
              <a:rPr lang="en-US" sz="1600" dirty="0"/>
              <a:t> H</a:t>
            </a:r>
          </a:p>
          <a:p>
            <a:endParaRPr lang="en-US" sz="1600" dirty="0"/>
          </a:p>
          <a:p>
            <a:r>
              <a:rPr lang="en-US" sz="1600" dirty="0" err="1"/>
              <a:t>writepsf</a:t>
            </a:r>
            <a:r>
              <a:rPr lang="en-US" sz="1600" dirty="0"/>
              <a:t> IRMOF_1_BOX_0.psf</a:t>
            </a:r>
          </a:p>
          <a:p>
            <a:r>
              <a:rPr lang="en-US" sz="1600" dirty="0" err="1"/>
              <a:t>writepdb</a:t>
            </a:r>
            <a:r>
              <a:rPr lang="en-US" sz="1600" dirty="0"/>
              <a:t> IRMOF_1_BOX_0.pdb</a:t>
            </a:r>
            <a:endParaRPr lang="en-US" sz="1600" dirty="0"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9987FE-6A1D-404E-A5F5-DC9F7037C048}"/>
              </a:ext>
            </a:extLst>
          </p:cNvPr>
          <p:cNvSpPr/>
          <p:nvPr/>
        </p:nvSpPr>
        <p:spPr>
          <a:xfrm>
            <a:off x="729344" y="1585458"/>
            <a:ext cx="5464627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package require </a:t>
            </a:r>
            <a:r>
              <a:rPr lang="en-US" sz="1600" dirty="0" err="1"/>
              <a:t>psfgen</a:t>
            </a:r>
            <a:r>
              <a:rPr lang="en-US" sz="1600" dirty="0"/>
              <a:t> </a:t>
            </a:r>
          </a:p>
          <a:p>
            <a:r>
              <a:rPr lang="en-US" sz="1600" dirty="0"/>
              <a:t>topology ../</a:t>
            </a:r>
            <a:r>
              <a:rPr lang="en-US" sz="1600" dirty="0" err="1"/>
              <a:t>topology_EDUSIF.inp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exec grep -w "Zn" </a:t>
            </a:r>
            <a:r>
              <a:rPr lang="en-US" sz="1600" dirty="0" err="1"/>
              <a:t>EDUSIF_clean_min_modified.pdb</a:t>
            </a:r>
            <a:r>
              <a:rPr lang="en-US" sz="1600" dirty="0"/>
              <a:t> &gt; </a:t>
            </a:r>
            <a:r>
              <a:rPr lang="en-US" sz="1600" dirty="0" err="1"/>
              <a:t>ZN.pdb</a:t>
            </a:r>
            <a:endParaRPr lang="en-US" sz="1600" dirty="0"/>
          </a:p>
          <a:p>
            <a:r>
              <a:rPr lang="en-US" sz="1600" dirty="0"/>
              <a:t>exec grep -w "C"  </a:t>
            </a:r>
            <a:r>
              <a:rPr lang="en-US" sz="1600" dirty="0" err="1"/>
              <a:t>EDUSIF_clean_min_modified.pdb</a:t>
            </a:r>
            <a:r>
              <a:rPr lang="en-US" sz="1600" dirty="0"/>
              <a:t> &gt; </a:t>
            </a:r>
            <a:r>
              <a:rPr lang="en-US" sz="1600" dirty="0" err="1"/>
              <a:t>C.pdb</a:t>
            </a:r>
            <a:endParaRPr lang="en-US" sz="1600" dirty="0"/>
          </a:p>
          <a:p>
            <a:r>
              <a:rPr lang="en-US" sz="1600" dirty="0"/>
              <a:t>exec grep -w "O"  </a:t>
            </a:r>
            <a:r>
              <a:rPr lang="en-US" sz="1600" dirty="0" err="1"/>
              <a:t>EDUSIF_clean_min_modified.pdb</a:t>
            </a:r>
            <a:r>
              <a:rPr lang="en-US" sz="1600" dirty="0"/>
              <a:t> &gt; </a:t>
            </a:r>
            <a:r>
              <a:rPr lang="en-US" sz="1600" dirty="0" err="1"/>
              <a:t>O.pdb</a:t>
            </a:r>
            <a:endParaRPr lang="en-US" sz="1600" dirty="0"/>
          </a:p>
          <a:p>
            <a:r>
              <a:rPr lang="en-US" sz="1600" dirty="0"/>
              <a:t>exec grep -w "H"  </a:t>
            </a:r>
            <a:r>
              <a:rPr lang="en-US" sz="1600" dirty="0" err="1"/>
              <a:t>EDUSIF_clean_min_modified.pdb</a:t>
            </a:r>
            <a:r>
              <a:rPr lang="en-US" sz="1600" dirty="0"/>
              <a:t> &gt; </a:t>
            </a:r>
            <a:r>
              <a:rPr lang="en-US" sz="1600" dirty="0" err="1"/>
              <a:t>H.pdb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segment Zn {</a:t>
            </a:r>
          </a:p>
          <a:p>
            <a:r>
              <a:rPr lang="en-US" sz="1600" dirty="0"/>
              <a:t> </a:t>
            </a:r>
            <a:r>
              <a:rPr lang="en-US" sz="1600" dirty="0" err="1"/>
              <a:t>pdb</a:t>
            </a:r>
            <a:r>
              <a:rPr lang="en-US" sz="1600" dirty="0"/>
              <a:t> </a:t>
            </a:r>
            <a:r>
              <a:rPr lang="en-US" sz="1600" dirty="0" err="1"/>
              <a:t>ZN.pdb</a:t>
            </a:r>
            <a:endParaRPr lang="en-US" sz="1600" dirty="0"/>
          </a:p>
          <a:p>
            <a:r>
              <a:rPr lang="en-US" sz="1600" dirty="0"/>
              <a:t> first none</a:t>
            </a:r>
          </a:p>
          <a:p>
            <a:r>
              <a:rPr lang="en-US" sz="1600" dirty="0"/>
              <a:t> last none</a:t>
            </a:r>
          </a:p>
          <a:p>
            <a:r>
              <a:rPr lang="en-US" sz="1600" dirty="0"/>
              <a:t> }</a:t>
            </a:r>
          </a:p>
          <a:p>
            <a:endParaRPr lang="en-US" sz="1600" dirty="0"/>
          </a:p>
          <a:p>
            <a:r>
              <a:rPr lang="en-US" sz="1600" dirty="0"/>
              <a:t>segment C {</a:t>
            </a:r>
          </a:p>
          <a:p>
            <a:r>
              <a:rPr lang="en-US" sz="1600" dirty="0"/>
              <a:t> </a:t>
            </a:r>
            <a:r>
              <a:rPr lang="en-US" sz="1600" dirty="0" err="1"/>
              <a:t>pdb</a:t>
            </a:r>
            <a:r>
              <a:rPr lang="en-US" sz="1600" dirty="0"/>
              <a:t> </a:t>
            </a:r>
            <a:r>
              <a:rPr lang="en-US" sz="1600" dirty="0" err="1"/>
              <a:t>C.pdb</a:t>
            </a:r>
            <a:endParaRPr lang="en-US" sz="1600" dirty="0"/>
          </a:p>
          <a:p>
            <a:r>
              <a:rPr lang="en-US" sz="1600" dirty="0"/>
              <a:t> first none</a:t>
            </a:r>
          </a:p>
          <a:p>
            <a:r>
              <a:rPr lang="en-US" sz="1600" dirty="0"/>
              <a:t> last none</a:t>
            </a:r>
          </a:p>
          <a:p>
            <a:r>
              <a:rPr lang="en-US" sz="1600" dirty="0"/>
              <a:t> }</a:t>
            </a:r>
          </a:p>
        </p:txBody>
      </p:sp>
    </p:spTree>
    <p:extLst>
      <p:ext uri="{BB962C8B-B14F-4D97-AF65-F5344CB8AC3E}">
        <p14:creationId xmlns:p14="http://schemas.microsoft.com/office/powerpoint/2010/main" val="31819967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IRMOF-1 Topology file: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B953F69-B45C-7C47-AED3-AC47E66285B6}"/>
              </a:ext>
            </a:extLst>
          </p:cNvPr>
          <p:cNvSpPr/>
          <p:nvPr/>
        </p:nvSpPr>
        <p:spPr>
          <a:xfrm>
            <a:off x="838200" y="1554163"/>
            <a:ext cx="429985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MASS   1  O      15.999  O  !</a:t>
            </a:r>
          </a:p>
          <a:p>
            <a:r>
              <a:rPr lang="en-US" dirty="0"/>
              <a:t>MASS   2  C      12.0107 C  !</a:t>
            </a:r>
          </a:p>
          <a:p>
            <a:r>
              <a:rPr lang="en-US" dirty="0"/>
              <a:t>MASS   3  H        1.00794 H  !</a:t>
            </a:r>
          </a:p>
          <a:p>
            <a:r>
              <a:rPr lang="en-US" dirty="0"/>
              <a:t>MASS   4  ZN     65.38   ZN ! </a:t>
            </a:r>
          </a:p>
          <a:p>
            <a:r>
              <a:rPr lang="en-US" dirty="0"/>
              <a:t>MASS   5  AR     39.948  AR !</a:t>
            </a:r>
          </a:p>
          <a:p>
            <a:endParaRPr lang="en-US" dirty="0"/>
          </a:p>
          <a:p>
            <a:r>
              <a:rPr lang="en-US" dirty="0"/>
              <a:t>DEFA FIRS none LAST none</a:t>
            </a:r>
          </a:p>
          <a:p>
            <a:r>
              <a:rPr lang="en-US" dirty="0"/>
              <a:t>AUTOGENERATE ANGLES DIHEDRALS</a:t>
            </a:r>
          </a:p>
          <a:p>
            <a:endParaRPr lang="en-US" dirty="0"/>
          </a:p>
          <a:p>
            <a:r>
              <a:rPr lang="en-US" dirty="0"/>
              <a:t>RESI C         0.000</a:t>
            </a:r>
          </a:p>
          <a:p>
            <a:r>
              <a:rPr lang="en-US" dirty="0"/>
              <a:t>GROUP</a:t>
            </a:r>
          </a:p>
          <a:p>
            <a:r>
              <a:rPr lang="en-US" dirty="0"/>
              <a:t>ATOM C   C     0.000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H         0.000</a:t>
            </a:r>
          </a:p>
          <a:p>
            <a:r>
              <a:rPr lang="en-US" dirty="0"/>
              <a:t>GROUP</a:t>
            </a:r>
          </a:p>
          <a:p>
            <a:r>
              <a:rPr lang="en-US" dirty="0"/>
              <a:t>ATOM H   H     0.000</a:t>
            </a:r>
          </a:p>
          <a:p>
            <a:r>
              <a:rPr lang="en-US" dirty="0"/>
              <a:t>PATCHING FIRS NONE LAST NONE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767C77-D1F8-8745-AE62-2FB299F153C2}"/>
              </a:ext>
            </a:extLst>
          </p:cNvPr>
          <p:cNvSpPr/>
          <p:nvPr/>
        </p:nvSpPr>
        <p:spPr>
          <a:xfrm>
            <a:off x="5693229" y="1554163"/>
            <a:ext cx="3766457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RESI O          0.000</a:t>
            </a:r>
          </a:p>
          <a:p>
            <a:r>
              <a:rPr lang="en-US" dirty="0"/>
              <a:t>GROUP</a:t>
            </a:r>
          </a:p>
          <a:p>
            <a:r>
              <a:rPr lang="en-US" dirty="0"/>
              <a:t>ATOM O   O      0.000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Zn         0.000</a:t>
            </a:r>
          </a:p>
          <a:p>
            <a:r>
              <a:rPr lang="en-US" dirty="0"/>
              <a:t>GROUP</a:t>
            </a:r>
          </a:p>
          <a:p>
            <a:r>
              <a:rPr lang="en-US" dirty="0"/>
              <a:t>ATOM Zn  ZN     0.000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AR          0.00 ! argon </a:t>
            </a:r>
          </a:p>
          <a:p>
            <a:r>
              <a:rPr lang="en-US" dirty="0"/>
              <a:t>GROUP</a:t>
            </a:r>
          </a:p>
          <a:p>
            <a:r>
              <a:rPr lang="en-US" dirty="0"/>
              <a:t>ATOM AR  AR     0.00 !  *</a:t>
            </a:r>
          </a:p>
          <a:p>
            <a:r>
              <a:rPr lang="en-US" dirty="0"/>
              <a:t>PATCHING FIRS NONE LAST NONE</a:t>
            </a:r>
          </a:p>
          <a:p>
            <a:r>
              <a:rPr lang="en-US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6898728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file: GCMC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81737"/>
            <a:ext cx="5181600" cy="5036972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ParaTypeEXOTIC</a:t>
            </a:r>
            <a:r>
              <a:rPr lang="en-US" sz="1400" dirty="0"/>
              <a:t>     true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Parameters     ./</a:t>
            </a:r>
            <a:r>
              <a:rPr lang="en-US" sz="1400" dirty="0" err="1"/>
              <a:t>par_IRMOF_NobleGases_Mie.par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INPUT PDB, PSF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</a:t>
            </a:r>
            <a:r>
              <a:rPr lang="en-US" sz="1400" dirty="0">
                <a:solidFill>
                  <a:srgbClr val="FF0000"/>
                </a:solidFill>
              </a:rPr>
              <a:t>../build/base/IRMOF_1_BOX_0.pdb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1   </a:t>
            </a:r>
            <a:r>
              <a:rPr lang="en-US" sz="1400" dirty="0">
                <a:solidFill>
                  <a:srgbClr val="FF0000"/>
                </a:solidFill>
              </a:rPr>
              <a:t>../build/reservoir/START_BOX_1.pdb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0   </a:t>
            </a:r>
            <a:r>
              <a:rPr lang="en-US" sz="1400" dirty="0">
                <a:solidFill>
                  <a:srgbClr val="FF0000"/>
                </a:solidFill>
              </a:rPr>
              <a:t>../build/base/IRMOF_1_BOX_0.psf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1   </a:t>
            </a:r>
            <a:r>
              <a:rPr lang="en-US" sz="1400" dirty="0">
                <a:solidFill>
                  <a:srgbClr val="FF0000"/>
                </a:solidFill>
              </a:rPr>
              <a:t>../build/reservoir/START_BOX_1.psf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MOVE FREQUENCY          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DisFreq</a:t>
            </a:r>
            <a:r>
              <a:rPr lang="en-US" sz="1400" dirty="0"/>
              <a:t>                     0.20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RotFreq</a:t>
            </a:r>
            <a:r>
              <a:rPr lang="en-US" sz="1400" dirty="0"/>
              <a:t>	           0.00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IntraSwapFreq</a:t>
            </a:r>
            <a:r>
              <a:rPr lang="en-US" sz="1400" dirty="0"/>
              <a:t>        0.20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RegrowthFreq</a:t>
            </a:r>
            <a:r>
              <a:rPr lang="en-US" sz="1400" dirty="0"/>
              <a:t>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SwapFreq</a:t>
            </a:r>
            <a:r>
              <a:rPr lang="en-US" sz="1400" dirty="0"/>
              <a:t>         0.60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Chemical Potential/Fugacity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AR	5.0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 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H 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O 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ZN 	0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01529" y="1481737"/>
            <a:ext cx="3589020" cy="3688977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BOX DIMENSION #, X, Y, Z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0  </a:t>
            </a:r>
            <a:r>
              <a:rPr lang="en-US" sz="1400" dirty="0">
                <a:solidFill>
                  <a:srgbClr val="FF0000"/>
                </a:solidFill>
              </a:rPr>
              <a:t>36.8140   0.0      0.0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0  </a:t>
            </a:r>
            <a:r>
              <a:rPr lang="en-US" sz="1400" dirty="0">
                <a:solidFill>
                  <a:srgbClr val="FF0000"/>
                </a:solidFill>
              </a:rPr>
              <a:t>18.2583  31.9880   0.0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0  </a:t>
            </a:r>
            <a:r>
              <a:rPr lang="en-US" sz="1400" dirty="0">
                <a:solidFill>
                  <a:srgbClr val="FF0000"/>
                </a:solidFill>
              </a:rPr>
              <a:t>18.2712  10.5596  30.1748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1  40.00   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1   0.00  40.00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1   0.00  00.00  40.00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</a:t>
            </a:r>
            <a:r>
              <a:rPr lang="en-US" sz="1400" b="1" dirty="0" err="1"/>
              <a:t>OutHistSettings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DistName</a:t>
            </a:r>
            <a:r>
              <a:rPr lang="en-US" sz="1400" dirty="0">
                <a:solidFill>
                  <a:srgbClr val="FF0000"/>
                </a:solidFill>
              </a:rPr>
              <a:t>	 dis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HistName</a:t>
            </a:r>
            <a:r>
              <a:rPr lang="en-US" sz="1400" dirty="0">
                <a:solidFill>
                  <a:srgbClr val="FF0000"/>
                </a:solidFill>
              </a:rPr>
              <a:t>	 his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RunNumber</a:t>
            </a:r>
            <a:r>
              <a:rPr lang="en-US" sz="1400" dirty="0">
                <a:solidFill>
                  <a:srgbClr val="FF0000"/>
                </a:solidFill>
              </a:rPr>
              <a:t>	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RunLetter</a:t>
            </a:r>
            <a:r>
              <a:rPr lang="en-US" sz="1400" dirty="0">
                <a:solidFill>
                  <a:srgbClr val="FF0000"/>
                </a:solidFill>
              </a:rPr>
              <a:t>	 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SampleFreq</a:t>
            </a:r>
            <a:r>
              <a:rPr lang="en-US" sz="1400" dirty="0">
                <a:solidFill>
                  <a:srgbClr val="FF0000"/>
                </a:solidFill>
              </a:rPr>
              <a:t>	 200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/>
              <p:nvPr/>
            </p:nvSpPr>
            <p:spPr>
              <a:xfrm>
                <a:off x="3621768" y="4929620"/>
                <a:ext cx="7288983" cy="15890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dirty="0"/>
                  <a:t>Vector1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1, 0, 0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Vector2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Vector3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func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  <m:func>
                                  <m:func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func>
                              </m:e>
                            </m:func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func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𝛼</m:t>
                                            </m:r>
                                          </m:e>
                                        </m:func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  <m:func>
                                              <m:func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uncPr>
                                              <m:fNam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>
                                                    <a:latin typeface="Cambria Math" panose="02040503050406030204" pitchFamily="18" charset="0"/>
                                                  </a:rPr>
                                                  <m:t>cos</m:t>
                                                </m:r>
                                              </m:fName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𝛾</m:t>
                                                </m:r>
                                              </m:e>
                                            </m:func>
                                          </m:e>
                                        </m:func>
                                      </m:num>
                                      <m:den>
                                        <m:rad>
                                          <m:radPr>
                                            <m:degHide m:val="on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radPr>
                                          <m:deg/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1−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ctrl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func>
                                                      <m:funcPr>
                                                        <m:ctrlP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funcPr>
                                                      <m:fName>
                                                        <m:r>
                                                          <m:rPr>
                                                            <m:sty m:val="p"/>
                                                          </m:rPr>
                                                          <a:rPr lang="en-US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cos</m:t>
                                                        </m:r>
                                                      </m:fName>
                                                      <m:e>
                                                        <m: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</a:rPr>
                                                          <m:t>𝛾</m:t>
                                                        </m:r>
                                                      </m:e>
                                                    </m:func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e>
                                        </m:rad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1768" y="4929620"/>
                <a:ext cx="7288983" cy="1589089"/>
              </a:xfrm>
              <a:prstGeom prst="rect">
                <a:avLst/>
              </a:prstGeom>
              <a:blipFill>
                <a:blip r:embed="rId3"/>
                <a:stretch>
                  <a:fillRect l="-1739" t="-39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91648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Argon Adsorption in IRMOF-1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825626"/>
            <a:ext cx="5421791" cy="4166746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0523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on Multicore and GPU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551" y="1530021"/>
            <a:ext cx="10515600" cy="4961205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353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rc 59"/>
          <p:cNvSpPr/>
          <p:nvPr/>
        </p:nvSpPr>
        <p:spPr>
          <a:xfrm rot="18999523">
            <a:off x="8261260" y="4409531"/>
            <a:ext cx="372640" cy="783421"/>
          </a:xfrm>
          <a:prstGeom prst="arc">
            <a:avLst>
              <a:gd name="adj1" fmla="val 3630177"/>
              <a:gd name="adj2" fmla="val 19311450"/>
            </a:avLst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grpSp>
        <p:nvGrpSpPr>
          <p:cNvPr id="48" name="Group 47"/>
          <p:cNvGrpSpPr/>
          <p:nvPr/>
        </p:nvGrpSpPr>
        <p:grpSpPr>
          <a:xfrm rot="12179481">
            <a:off x="9529420" y="4428544"/>
            <a:ext cx="352424" cy="652463"/>
            <a:chOff x="0" y="0"/>
            <a:chExt cx="470008" cy="869950"/>
          </a:xfrm>
        </p:grpSpPr>
        <p:sp>
          <p:nvSpPr>
            <p:cNvPr id="49" name="Round Same Side Corner Rectangle 48"/>
            <p:cNvSpPr/>
            <p:nvPr/>
          </p:nvSpPr>
          <p:spPr>
            <a:xfrm rot="2203983">
              <a:off x="349250" y="0"/>
              <a:ext cx="120758" cy="71254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65000"/>
              </a:schemeClr>
            </a:solidFill>
            <a:ln>
              <a:solidFill>
                <a:schemeClr val="accent3">
                  <a:shade val="50000"/>
                  <a:alpha val="3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  <p:sp>
          <p:nvSpPr>
            <p:cNvPr id="50" name="Oval 49"/>
            <p:cNvSpPr/>
            <p:nvPr/>
          </p:nvSpPr>
          <p:spPr>
            <a:xfrm>
              <a:off x="0" y="495300"/>
              <a:ext cx="361950" cy="37465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  <p:sp>
          <p:nvSpPr>
            <p:cNvPr id="51" name="Oval 50"/>
            <p:cNvSpPr/>
            <p:nvPr/>
          </p:nvSpPr>
          <p:spPr>
            <a:xfrm>
              <a:off x="37837" y="688216"/>
              <a:ext cx="114300" cy="1143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  <a:alpha val="48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</p:grpSp>
      <p:sp>
        <p:nvSpPr>
          <p:cNvPr id="47" name="Round Same Side Corner Rectangle 46"/>
          <p:cNvSpPr/>
          <p:nvPr/>
        </p:nvSpPr>
        <p:spPr>
          <a:xfrm rot="6281692">
            <a:off x="8944647" y="4573428"/>
            <a:ext cx="87906" cy="53441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65000"/>
            </a:schemeClr>
          </a:solidFill>
          <a:ln>
            <a:solidFill>
              <a:schemeClr val="accent3">
                <a:shade val="50000"/>
                <a:alpha val="3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95739" y="51984"/>
            <a:ext cx="10300995" cy="994172"/>
          </a:xfrm>
        </p:spPr>
        <p:txBody>
          <a:bodyPr>
            <a:normAutofit/>
          </a:bodyPr>
          <a:lstStyle/>
          <a:p>
            <a:r>
              <a:rPr lang="en-US" dirty="0"/>
              <a:t>Coupled-Decoupled Configurational Bias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524002" y="2047044"/>
            <a:ext cx="5990459" cy="4270937"/>
            <a:chOff x="265027" y="1267122"/>
            <a:chExt cx="7987282" cy="569458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265027" y="4510668"/>
                  <a:ext cx="6123900" cy="1037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𝑔𝑒𝑛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∏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𝑠𝑡𝑒𝑝</m:t>
                                </m:r>
                              </m:sub>
                            </m:sSub>
                          </m:sup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𝑢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𝐿𝐽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e>
                                        </m:d>
                                      </m:sup>
                                    </m:sSup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</m:d>
                                  </m:den>
                                </m:f>
                              </m:e>
                            </m:d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𝑢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𝑡𝑜𝑟𝑠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e>
                                        </m:d>
                                      </m:sup>
                                    </m:sSup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</m:d>
                                  </m:den>
                                </m:f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nary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5027" y="4510668"/>
                  <a:ext cx="6123900" cy="1037036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Down Arrow 6"/>
            <p:cNvSpPr/>
            <p:nvPr/>
          </p:nvSpPr>
          <p:spPr>
            <a:xfrm>
              <a:off x="2034042" y="3897652"/>
              <a:ext cx="401444" cy="551985"/>
            </a:xfrm>
            <a:prstGeom prst="down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" name="Down Arrow 7"/>
            <p:cNvSpPr/>
            <p:nvPr/>
          </p:nvSpPr>
          <p:spPr>
            <a:xfrm>
              <a:off x="3301608" y="3887600"/>
              <a:ext cx="401444" cy="551985"/>
            </a:xfrm>
            <a:prstGeom prst="down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932134" y="4590422"/>
              <a:ext cx="479503" cy="388889"/>
            </a:xfrm>
            <a:prstGeom prst="rect">
              <a:avLst/>
            </a:prstGeom>
            <a:solidFill>
              <a:srgbClr val="FFC000">
                <a:alpha val="21176"/>
              </a:srgb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452632" y="2893187"/>
              <a:ext cx="2617470" cy="7797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/>
                <a:t>Torsion is coupled</a:t>
              </a:r>
              <a:br>
                <a:rPr lang="en-US" sz="1600" i="1" dirty="0"/>
              </a:br>
              <a:r>
                <a:rPr lang="en-US" sz="1600" i="1" dirty="0"/>
                <a:t>to </a:t>
              </a:r>
              <a:r>
                <a:rPr lang="en-US" sz="1600" i="1" dirty="0" err="1"/>
                <a:t>nonbonded</a:t>
              </a:r>
              <a:r>
                <a:rPr lang="en-US" sz="1600" i="1" dirty="0"/>
                <a:t> energy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543239" y="6469261"/>
              <a:ext cx="4709070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/>
                <a:t>Picking for bond angle is decoupled.</a:t>
              </a:r>
              <a:endParaRPr lang="en-US" dirty="0"/>
            </a:p>
          </p:txBody>
        </p:sp>
        <p:sp>
          <p:nvSpPr>
            <p:cNvPr id="12" name="Up Arrow 11"/>
            <p:cNvSpPr/>
            <p:nvPr/>
          </p:nvSpPr>
          <p:spPr>
            <a:xfrm>
              <a:off x="4538872" y="5570404"/>
              <a:ext cx="330281" cy="90455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Down Arrow 13"/>
            <p:cNvSpPr/>
            <p:nvPr/>
          </p:nvSpPr>
          <p:spPr>
            <a:xfrm>
              <a:off x="1006583" y="2352907"/>
              <a:ext cx="356839" cy="2086678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02332" y="1267122"/>
              <a:ext cx="3577305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/>
                <a:t># of growth steps</a:t>
              </a:r>
            </a:p>
            <a:p>
              <a:r>
                <a:rPr lang="en-US" sz="1600" i="1" dirty="0"/>
                <a:t>where each step regrows all </a:t>
              </a:r>
              <a:br>
                <a:rPr lang="en-US" sz="1600" i="1" dirty="0"/>
              </a:br>
              <a:r>
                <a:rPr lang="en-US" sz="1600" i="1" dirty="0"/>
                <a:t>segments from a branch point</a:t>
              </a:r>
              <a:endParaRPr lang="en-US" sz="1600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613957" y="1100351"/>
            <a:ext cx="5872826" cy="2579574"/>
            <a:chOff x="5293298" y="1660751"/>
            <a:chExt cx="7830435" cy="34394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5293298" y="2352907"/>
                  <a:ext cx="7830435" cy="95898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a14:m>
                  <a:r>
                    <a:rPr lang="en-US" dirty="0"/>
                    <a:t>=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∏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𝑔𝑟𝑜𝑤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𝑢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𝑏𝑒𝑛𝑑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[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𝑎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]</m:t>
                                              </m:r>
                                            </m:sup>
                                          </m:sSubSup>
                                          <m:d>
                                            <m:d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𝑏𝑒𝑛𝑑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[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]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</m:nary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∏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𝑔𝑟𝑜𝑤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𝑢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𝑏𝑒𝑛𝑑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[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]</m:t>
                                              </m:r>
                                            </m:sup>
                                          </m:sSubSup>
                                          <m:d>
                                            <m:d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𝑏𝑒𝑛𝑑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[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]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</m:nary>
                        </m:e>
                      </m:d>
                    </m:oMath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93298" y="2352907"/>
                  <a:ext cx="7830435" cy="958981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Up Arrow 15"/>
            <p:cNvSpPr/>
            <p:nvPr/>
          </p:nvSpPr>
          <p:spPr>
            <a:xfrm>
              <a:off x="10152829" y="3211318"/>
              <a:ext cx="412595" cy="418000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7" name="Up Arrow 16"/>
            <p:cNvSpPr/>
            <p:nvPr/>
          </p:nvSpPr>
          <p:spPr>
            <a:xfrm>
              <a:off x="7027009" y="3182324"/>
              <a:ext cx="416851" cy="1082894"/>
            </a:xfrm>
            <a:prstGeom prst="up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402907" y="1660751"/>
              <a:ext cx="6457499" cy="4924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i="1" dirty="0"/>
                <a:t>For n sites grown off a branch point </a:t>
              </a:r>
              <a:r>
                <a:rPr lang="en-US" i="1" dirty="0" err="1"/>
                <a:t>n</a:t>
              </a:r>
              <a:r>
                <a:rPr lang="en-US" i="1" baseline="-25000" dirty="0" err="1"/>
                <a:t>grow</a:t>
              </a:r>
              <a:r>
                <a:rPr lang="en-US" i="1" dirty="0"/>
                <a:t>(n)=n-1</a:t>
              </a:r>
              <a:endParaRPr lang="en-US" dirty="0"/>
            </a:p>
          </p:txBody>
        </p:sp>
        <p:sp>
          <p:nvSpPr>
            <p:cNvPr id="19" name="Down Arrow 18"/>
            <p:cNvSpPr/>
            <p:nvPr/>
          </p:nvSpPr>
          <p:spPr>
            <a:xfrm>
              <a:off x="6378498" y="2070198"/>
              <a:ext cx="234175" cy="350470"/>
            </a:xfrm>
            <a:prstGeom prst="down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318211" y="4320481"/>
              <a:ext cx="5283636" cy="7796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/>
                <a:t>These angles ([a]) are fully independent from a spatial perspective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968926" y="3629318"/>
              <a:ext cx="4078143" cy="7797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/>
                <a:t>These angles ([b]) are spatially</a:t>
              </a:r>
              <a:br>
                <a:rPr lang="en-US" sz="1600" i="1" dirty="0"/>
              </a:br>
              <a:r>
                <a:rPr lang="en-US" sz="1600" i="1" dirty="0"/>
                <a:t>dependent on the picks from [a].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 rot="12179481">
            <a:off x="8385869" y="4566707"/>
            <a:ext cx="352424" cy="652463"/>
            <a:chOff x="0" y="0"/>
            <a:chExt cx="470008" cy="869950"/>
          </a:xfrm>
        </p:grpSpPr>
        <p:sp>
          <p:nvSpPr>
            <p:cNvPr id="37" name="Round Same Side Corner Rectangle 36"/>
            <p:cNvSpPr/>
            <p:nvPr/>
          </p:nvSpPr>
          <p:spPr>
            <a:xfrm rot="2203983">
              <a:off x="349250" y="0"/>
              <a:ext cx="120758" cy="71254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65000"/>
              </a:schemeClr>
            </a:solidFill>
            <a:ln>
              <a:solidFill>
                <a:schemeClr val="accent3">
                  <a:shade val="50000"/>
                  <a:alpha val="3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  <p:sp>
          <p:nvSpPr>
            <p:cNvPr id="38" name="Oval 37"/>
            <p:cNvSpPr/>
            <p:nvPr/>
          </p:nvSpPr>
          <p:spPr>
            <a:xfrm>
              <a:off x="0" y="495300"/>
              <a:ext cx="361950" cy="37465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  <p:sp>
          <p:nvSpPr>
            <p:cNvPr id="39" name="Oval 38"/>
            <p:cNvSpPr/>
            <p:nvPr/>
          </p:nvSpPr>
          <p:spPr>
            <a:xfrm>
              <a:off x="37837" y="688216"/>
              <a:ext cx="114300" cy="1143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  <a:alpha val="48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</p:grpSp>
      <p:sp>
        <p:nvSpPr>
          <p:cNvPr id="26" name="Oval 25"/>
          <p:cNvSpPr/>
          <p:nvPr/>
        </p:nvSpPr>
        <p:spPr>
          <a:xfrm>
            <a:off x="8590657" y="5185832"/>
            <a:ext cx="238125" cy="252413"/>
          </a:xfrm>
          <a:prstGeom prst="ellipse">
            <a:avLst/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27" name="Round Same Side Corner Rectangle 26"/>
          <p:cNvSpPr/>
          <p:nvPr/>
        </p:nvSpPr>
        <p:spPr>
          <a:xfrm rot="6970930">
            <a:off x="8390631" y="4928656"/>
            <a:ext cx="69426" cy="47930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28" name="Oval 27"/>
          <p:cNvSpPr/>
          <p:nvPr/>
        </p:nvSpPr>
        <p:spPr>
          <a:xfrm>
            <a:off x="8000106" y="4895318"/>
            <a:ext cx="271463" cy="28098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29" name="Oval 28"/>
          <p:cNvSpPr/>
          <p:nvPr/>
        </p:nvSpPr>
        <p:spPr>
          <a:xfrm>
            <a:off x="8157269" y="4942945"/>
            <a:ext cx="85725" cy="85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30" name="Oval 29"/>
          <p:cNvSpPr/>
          <p:nvPr/>
        </p:nvSpPr>
        <p:spPr>
          <a:xfrm>
            <a:off x="8724005" y="5223931"/>
            <a:ext cx="71438" cy="71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31" name="Round Same Side Corner Rectangle 30"/>
          <p:cNvSpPr/>
          <p:nvPr/>
        </p:nvSpPr>
        <p:spPr>
          <a:xfrm rot="9517899">
            <a:off x="7966769" y="4533370"/>
            <a:ext cx="84296" cy="45577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32" name="Oval 31"/>
          <p:cNvSpPr/>
          <p:nvPr/>
        </p:nvSpPr>
        <p:spPr>
          <a:xfrm rot="7313916">
            <a:off x="7776269" y="4380968"/>
            <a:ext cx="271389" cy="280988"/>
          </a:xfrm>
          <a:prstGeom prst="ellipse">
            <a:avLst/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33" name="Oval 32"/>
          <p:cNvSpPr/>
          <p:nvPr/>
        </p:nvSpPr>
        <p:spPr>
          <a:xfrm rot="7313916">
            <a:off x="7900093" y="4423832"/>
            <a:ext cx="85702" cy="85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  <a:alpha val="48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34" name="Text Box 2"/>
          <p:cNvSpPr txBox="1">
            <a:spLocks noChangeArrowheads="1"/>
          </p:cNvSpPr>
          <p:nvPr/>
        </p:nvSpPr>
        <p:spPr bwMode="auto">
          <a:xfrm>
            <a:off x="7554260" y="4245739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013" i="1" baseline="-25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825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5" name="Text Box 2"/>
          <p:cNvSpPr txBox="1">
            <a:spLocks noChangeArrowheads="1"/>
          </p:cNvSpPr>
          <p:nvPr/>
        </p:nvSpPr>
        <p:spPr bwMode="auto">
          <a:xfrm>
            <a:off x="8525875" y="4361502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endParaRPr lang="en-US" sz="825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Text Box 2"/>
          <p:cNvSpPr txBox="1">
            <a:spLocks noChangeArrowheads="1"/>
          </p:cNvSpPr>
          <p:nvPr/>
        </p:nvSpPr>
        <p:spPr bwMode="auto">
          <a:xfrm>
            <a:off x="7550773" y="4672935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i="1" baseline="-25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825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1" name="Round Same Side Corner Rectangle 40"/>
          <p:cNvSpPr/>
          <p:nvPr/>
        </p:nvSpPr>
        <p:spPr>
          <a:xfrm rot="4433628">
            <a:off x="7828360" y="4948247"/>
            <a:ext cx="72836" cy="3626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42" name="Oval 41"/>
          <p:cNvSpPr/>
          <p:nvPr/>
        </p:nvSpPr>
        <p:spPr>
          <a:xfrm>
            <a:off x="7488391" y="5098458"/>
            <a:ext cx="271240" cy="280872"/>
          </a:xfrm>
          <a:prstGeom prst="ellipse">
            <a:avLst/>
          </a:prstGeom>
          <a:solidFill>
            <a:schemeClr val="accent2">
              <a:alpha val="25098"/>
            </a:schemeClr>
          </a:solidFill>
          <a:ln>
            <a:solidFill>
              <a:schemeClr val="accent2">
                <a:lumMod val="50000"/>
                <a:alpha val="58039"/>
              </a:schemeClr>
            </a:solidFill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43" name="Oval 42"/>
          <p:cNvSpPr/>
          <p:nvPr/>
        </p:nvSpPr>
        <p:spPr>
          <a:xfrm>
            <a:off x="7625439" y="5156464"/>
            <a:ext cx="85655" cy="8569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45" name="Oval 44"/>
          <p:cNvSpPr/>
          <p:nvPr/>
        </p:nvSpPr>
        <p:spPr>
          <a:xfrm rot="12179481">
            <a:off x="9163589" y="4772375"/>
            <a:ext cx="271400" cy="28098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46" name="Oval 45"/>
          <p:cNvSpPr/>
          <p:nvPr/>
        </p:nvSpPr>
        <p:spPr>
          <a:xfrm rot="12179481">
            <a:off x="9334172" y="4851874"/>
            <a:ext cx="85705" cy="85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  <a:alpha val="48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013"/>
          </a:p>
        </p:txBody>
      </p:sp>
      <p:sp>
        <p:nvSpPr>
          <p:cNvPr id="52" name="Text Box 2"/>
          <p:cNvSpPr txBox="1">
            <a:spLocks noChangeArrowheads="1"/>
          </p:cNvSpPr>
          <p:nvPr/>
        </p:nvSpPr>
        <p:spPr bwMode="auto">
          <a:xfrm>
            <a:off x="8097249" y="4655405"/>
            <a:ext cx="385763" cy="2804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endParaRPr lang="en-US" sz="825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Arc 3"/>
          <p:cNvSpPr/>
          <p:nvPr/>
        </p:nvSpPr>
        <p:spPr>
          <a:xfrm>
            <a:off x="7842946" y="4747218"/>
            <a:ext cx="565101" cy="545573"/>
          </a:xfrm>
          <a:prstGeom prst="arc">
            <a:avLst>
              <a:gd name="adj1" fmla="val 10167608"/>
              <a:gd name="adj2" fmla="val 14287819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3" name="Arc 52"/>
          <p:cNvSpPr/>
          <p:nvPr/>
        </p:nvSpPr>
        <p:spPr>
          <a:xfrm>
            <a:off x="7853899" y="4667424"/>
            <a:ext cx="595340" cy="625757"/>
          </a:xfrm>
          <a:prstGeom prst="arc">
            <a:avLst>
              <a:gd name="adj1" fmla="val 14943641"/>
              <a:gd name="adj2" fmla="val 1876744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4" name="Arc 53"/>
          <p:cNvSpPr/>
          <p:nvPr/>
        </p:nvSpPr>
        <p:spPr>
          <a:xfrm>
            <a:off x="7791912" y="4818761"/>
            <a:ext cx="687371" cy="621575"/>
          </a:xfrm>
          <a:prstGeom prst="arc">
            <a:avLst>
              <a:gd name="adj1" fmla="val 742323"/>
              <a:gd name="adj2" fmla="val 10246281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5" name="Text Box 2"/>
          <p:cNvSpPr txBox="1">
            <a:spLocks noChangeArrowheads="1"/>
          </p:cNvSpPr>
          <p:nvPr/>
        </p:nvSpPr>
        <p:spPr bwMode="auto">
          <a:xfrm>
            <a:off x="7984167" y="4122339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i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i="1" baseline="-25000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825" dirty="0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6" name="Text Box 2"/>
          <p:cNvSpPr txBox="1">
            <a:spLocks noChangeArrowheads="1"/>
          </p:cNvSpPr>
          <p:nvPr/>
        </p:nvSpPr>
        <p:spPr bwMode="auto">
          <a:xfrm>
            <a:off x="7909362" y="5400645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i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i="1" baseline="-25000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sz="825" dirty="0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7" name="Text Box 2"/>
          <p:cNvSpPr txBox="1">
            <a:spLocks noChangeArrowheads="1"/>
          </p:cNvSpPr>
          <p:nvPr/>
        </p:nvSpPr>
        <p:spPr bwMode="auto">
          <a:xfrm>
            <a:off x="7250929" y="4966714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013" i="1" baseline="-25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sz="825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9" name="Text Box 2"/>
          <p:cNvSpPr txBox="1">
            <a:spLocks noChangeArrowheads="1"/>
          </p:cNvSpPr>
          <p:nvPr/>
        </p:nvSpPr>
        <p:spPr bwMode="auto">
          <a:xfrm>
            <a:off x="8805847" y="5326990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013" i="1" baseline="-25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825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2" name="Straight Connector 61"/>
          <p:cNvCxnSpPr>
            <a:stCxn id="53" idx="0"/>
          </p:cNvCxnSpPr>
          <p:nvPr/>
        </p:nvCxnSpPr>
        <p:spPr>
          <a:xfrm flipV="1">
            <a:off x="8040493" y="4368851"/>
            <a:ext cx="61750" cy="321172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Box 2"/>
          <p:cNvSpPr txBox="1">
            <a:spLocks noChangeArrowheads="1"/>
          </p:cNvSpPr>
          <p:nvPr/>
        </p:nvSpPr>
        <p:spPr bwMode="auto">
          <a:xfrm>
            <a:off x="8295125" y="4237009"/>
            <a:ext cx="385763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013" i="1" dirty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endParaRPr lang="en-US" sz="825" dirty="0">
              <a:solidFill>
                <a:schemeClr val="accent4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58" name="Straight Connector 57"/>
          <p:cNvCxnSpPr/>
          <p:nvPr/>
        </p:nvCxnSpPr>
        <p:spPr>
          <a:xfrm>
            <a:off x="681134" y="1046156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54290" y="6382726"/>
            <a:ext cx="5472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Martin and </a:t>
            </a:r>
            <a:r>
              <a:rPr lang="en-US" dirty="0" err="1"/>
              <a:t>Siepmann</a:t>
            </a:r>
            <a:r>
              <a:rPr lang="en-US" dirty="0"/>
              <a:t>, J. Phys. </a:t>
            </a:r>
            <a:r>
              <a:rPr lang="en-US" dirty="0" err="1"/>
              <a:t>Chem</a:t>
            </a:r>
            <a:r>
              <a:rPr lang="en-US" dirty="0"/>
              <a:t> B, 103, 4508 (1999)</a:t>
            </a:r>
          </a:p>
        </p:txBody>
      </p:sp>
    </p:spTree>
    <p:extLst>
      <p:ext uri="{BB962C8B-B14F-4D97-AF65-F5344CB8AC3E}">
        <p14:creationId xmlns:p14="http://schemas.microsoft.com/office/powerpoint/2010/main" val="10346555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50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3" y="3217116"/>
            <a:ext cx="8402047" cy="36408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Runxuan Jiang,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ACI-1642406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1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34868" y="448975"/>
            <a:ext cx="10515600" cy="1199717"/>
          </a:xfrm>
        </p:spPr>
        <p:txBody>
          <a:bodyPr/>
          <a:lstStyle/>
          <a:p>
            <a:r>
              <a:rPr lang="en-US" dirty="0"/>
              <a:t>Introduction to GOMC</a:t>
            </a:r>
          </a:p>
        </p:txBody>
      </p:sp>
      <p:pic>
        <p:nvPicPr>
          <p:cNvPr id="4" name="Picture 16" descr="C:\Users\Jason\School\Research\Publications_Common_Assets\GOMC_Full_Size.jpg">
            <a:extLst>
              <a:ext uri="{FF2B5EF4-FFF2-40B4-BE49-F238E27FC236}">
                <a16:creationId xmlns:a16="http://schemas.microsoft.com/office/drawing/2014/main" id="{81CD7778-D87D-9A42-9D4B-0391696F6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319" y="2464480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90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8B41EF-854B-4C4D-9A62-FD5E2DF82065}"/>
              </a:ext>
            </a:extLst>
          </p:cNvPr>
          <p:cNvSpPr/>
          <p:nvPr/>
        </p:nvSpPr>
        <p:spPr>
          <a:xfrm>
            <a:off x="4757835" y="342615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6CC21E-BFEF-C643-B202-4F8CF948D28F}"/>
              </a:ext>
            </a:extLst>
          </p:cNvPr>
          <p:cNvSpPr/>
          <p:nvPr/>
        </p:nvSpPr>
        <p:spPr>
          <a:xfrm>
            <a:off x="7647339" y="342615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917EC6-EE74-184E-8E79-55402F62285B}"/>
              </a:ext>
            </a:extLst>
          </p:cNvPr>
          <p:cNvSpPr/>
          <p:nvPr/>
        </p:nvSpPr>
        <p:spPr>
          <a:xfrm>
            <a:off x="1868333" y="3438742"/>
            <a:ext cx="2889503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BFF9E2-3B21-0F49-8277-A00721A239EB}"/>
              </a:ext>
            </a:extLst>
          </p:cNvPr>
          <p:cNvSpPr/>
          <p:nvPr/>
        </p:nvSpPr>
        <p:spPr>
          <a:xfrm>
            <a:off x="7647339" y="3438742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68C956-DCEF-E04C-B348-DC83652E7CF2}"/>
              </a:ext>
            </a:extLst>
          </p:cNvPr>
          <p:cNvSpPr/>
          <p:nvPr/>
        </p:nvSpPr>
        <p:spPr>
          <a:xfrm>
            <a:off x="1868331" y="342615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E666786-D054-E842-986A-763FD67C8B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31"/>
          <a:stretch/>
        </p:blipFill>
        <p:spPr bwMode="auto">
          <a:xfrm>
            <a:off x="2021311" y="1176802"/>
            <a:ext cx="2583544" cy="2194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DC4A311-DC36-F848-ABF7-E8961CD3301F}"/>
              </a:ext>
            </a:extLst>
          </p:cNvPr>
          <p:cNvSpPr/>
          <p:nvPr/>
        </p:nvSpPr>
        <p:spPr>
          <a:xfrm>
            <a:off x="2021311" y="405904"/>
            <a:ext cx="2583544" cy="5903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NVT, NPT,</a:t>
            </a:r>
          </a:p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GCMC, and GEMC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96B2A4-1687-4649-BEF7-1F4B956DC670}"/>
              </a:ext>
            </a:extLst>
          </p:cNvPr>
          <p:cNvSpPr/>
          <p:nvPr/>
        </p:nvSpPr>
        <p:spPr>
          <a:xfrm>
            <a:off x="4914961" y="493156"/>
            <a:ext cx="2583544" cy="420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Linear, Branched,</a:t>
            </a:r>
          </a:p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Polar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1F19C4-0919-E945-8834-502E451368C1}"/>
              </a:ext>
            </a:extLst>
          </p:cNvPr>
          <p:cNvSpPr>
            <a:spLocks/>
          </p:cNvSpPr>
          <p:nvPr/>
        </p:nvSpPr>
        <p:spPr>
          <a:xfrm>
            <a:off x="8118907" y="4124661"/>
            <a:ext cx="2011680" cy="365760"/>
          </a:xfrm>
          <a:prstGeom prst="rect">
            <a:avLst/>
          </a:prstGeom>
          <a:solidFill>
            <a:srgbClr val="92D050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CPU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D3EAF5-5458-1144-B5F3-DB30F500E691}"/>
              </a:ext>
            </a:extLst>
          </p:cNvPr>
          <p:cNvSpPr>
            <a:spLocks/>
          </p:cNvSpPr>
          <p:nvPr/>
        </p:nvSpPr>
        <p:spPr>
          <a:xfrm>
            <a:off x="8132692" y="4615663"/>
            <a:ext cx="2011680" cy="365760"/>
          </a:xfrm>
          <a:prstGeom prst="rect">
            <a:avLst/>
          </a:prstGeom>
          <a:solidFill>
            <a:srgbClr val="92D050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OpenMP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68CAA9-7AAC-554F-9F80-D7B617D23704}"/>
              </a:ext>
            </a:extLst>
          </p:cNvPr>
          <p:cNvSpPr>
            <a:spLocks/>
          </p:cNvSpPr>
          <p:nvPr/>
        </p:nvSpPr>
        <p:spPr>
          <a:xfrm>
            <a:off x="8132692" y="5110209"/>
            <a:ext cx="2011680" cy="365760"/>
          </a:xfrm>
          <a:prstGeom prst="rect">
            <a:avLst/>
          </a:prstGeom>
          <a:solidFill>
            <a:srgbClr val="FFC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GPU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DA6E7F-5E20-C845-A196-CF630CC0180B}"/>
              </a:ext>
            </a:extLst>
          </p:cNvPr>
          <p:cNvSpPr>
            <a:spLocks/>
          </p:cNvSpPr>
          <p:nvPr/>
        </p:nvSpPr>
        <p:spPr>
          <a:xfrm>
            <a:off x="8132692" y="5604755"/>
            <a:ext cx="2011680" cy="3657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OpenMP</a:t>
            </a:r>
            <a:r>
              <a:rPr lang="en-US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 + GPU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24A9D3-F02C-4340-A052-9B8412C1ABDB}"/>
              </a:ext>
            </a:extLst>
          </p:cNvPr>
          <p:cNvSpPr/>
          <p:nvPr/>
        </p:nvSpPr>
        <p:spPr>
          <a:xfrm>
            <a:off x="4757837" y="3438742"/>
            <a:ext cx="2889503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3A3D1072-34C7-8744-91EF-8C338F3545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2" b="367"/>
          <a:stretch/>
        </p:blipFill>
        <p:spPr bwMode="auto">
          <a:xfrm>
            <a:off x="4827989" y="4259018"/>
            <a:ext cx="2760116" cy="173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57589EC-6EDD-204C-B05C-398E322114AE}"/>
              </a:ext>
            </a:extLst>
          </p:cNvPr>
          <p:cNvGrpSpPr>
            <a:grpSpLocks noChangeAspect="1"/>
          </p:cNvGrpSpPr>
          <p:nvPr/>
        </p:nvGrpSpPr>
        <p:grpSpPr>
          <a:xfrm>
            <a:off x="4858828" y="1311439"/>
            <a:ext cx="2729279" cy="1828800"/>
            <a:chOff x="7455122" y="13050480"/>
            <a:chExt cx="5992907" cy="401564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E21C4B6-924B-704F-A270-98F82F963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55122" y="14798096"/>
              <a:ext cx="3450969" cy="2268033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1822F7-B166-9D4B-AE17-BAA62AFC6A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7355" y="13207103"/>
              <a:ext cx="2104327" cy="98287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3981725-FBBB-584F-B4F8-22AA3C95E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6020" y="14284226"/>
              <a:ext cx="1262374" cy="675252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BED61EB-3BD5-5F44-82EC-1FBEC4152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546123" y="14106039"/>
              <a:ext cx="3957465" cy="1846347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2CB075DA-1EE9-4540-9F73-D78D8A06921D}"/>
              </a:ext>
            </a:extLst>
          </p:cNvPr>
          <p:cNvSpPr/>
          <p:nvPr/>
        </p:nvSpPr>
        <p:spPr>
          <a:xfrm>
            <a:off x="7796812" y="3558327"/>
            <a:ext cx="2583544" cy="420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Parallelization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A773CA-1200-3D47-B5ED-27837DA63D86}"/>
              </a:ext>
            </a:extLst>
          </p:cNvPr>
          <p:cNvSpPr/>
          <p:nvPr/>
        </p:nvSpPr>
        <p:spPr>
          <a:xfrm>
            <a:off x="7736939" y="1467425"/>
            <a:ext cx="2740670" cy="1847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Martini</a:t>
            </a:r>
          </a:p>
          <a:p>
            <a:pPr algn="ctr"/>
            <a:r>
              <a:rPr lang="en-US" sz="2000" dirty="0" err="1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Charmm</a:t>
            </a:r>
            <a:endParaRPr lang="en-US" sz="20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OPLS</a:t>
            </a: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Mie</a:t>
            </a: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Custom Potential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1F074A1-6FCD-AF44-9296-5A0DC845B7D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56878"/>
          <a:stretch/>
        </p:blipFill>
        <p:spPr>
          <a:xfrm>
            <a:off x="7999147" y="493154"/>
            <a:ext cx="2196087" cy="9525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2F3A8A2-306F-E745-B48E-5CD50C98BC70}"/>
              </a:ext>
            </a:extLst>
          </p:cNvPr>
          <p:cNvSpPr/>
          <p:nvPr/>
        </p:nvSpPr>
        <p:spPr>
          <a:xfrm>
            <a:off x="1981437" y="3524363"/>
            <a:ext cx="2711839" cy="2909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Moves Supported:</a:t>
            </a:r>
          </a:p>
          <a:p>
            <a:pPr algn="ctr"/>
            <a:endParaRPr lang="en-US" sz="1050" dirty="0">
              <a:ln>
                <a:solidFill>
                  <a:sysClr val="windowText" lastClr="000000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Displacement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Rotation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Swap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Intra-Swap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Regrowth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MEMC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Intra-MEMC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 err="1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CrankShaft</a:t>
            </a:r>
            <a:endParaRPr lang="en-US" sz="14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Volume:</a:t>
            </a:r>
          </a:p>
          <a:p>
            <a:pPr marL="800100" lvl="1" indent="-457200">
              <a:buFont typeface="Wingdings" charset="2"/>
              <a:buChar char="Ø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Const. Ratio</a:t>
            </a:r>
          </a:p>
          <a:p>
            <a:pPr marL="800100" lvl="1" indent="-457200">
              <a:buFont typeface="Wingdings" charset="2"/>
              <a:buChar char="Ø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Const. Area</a:t>
            </a:r>
          </a:p>
        </p:txBody>
      </p:sp>
    </p:spTree>
    <p:extLst>
      <p:ext uri="{BB962C8B-B14F-4D97-AF65-F5344CB8AC3E}">
        <p14:creationId xmlns:p14="http://schemas.microsoft.com/office/powerpoint/2010/main" val="304380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173" y="2838552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3371273" y="3415437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89651" y="3385584"/>
            <a:ext cx="2022764" cy="8263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Log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789651" y="1437878"/>
            <a:ext cx="2022764" cy="76037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789651" y="2388031"/>
            <a:ext cx="2022764" cy="76751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7311259" y="3345543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8789651" y="4441924"/>
            <a:ext cx="2022764" cy="105371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Block Averages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826978" y="5717309"/>
            <a:ext cx="1985437" cy="9658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GCMC: Histogram</a:t>
            </a:r>
          </a:p>
        </p:txBody>
      </p:sp>
    </p:spTree>
    <p:extLst>
      <p:ext uri="{BB962C8B-B14F-4D97-AF65-F5344CB8AC3E}">
        <p14:creationId xmlns:p14="http://schemas.microsoft.com/office/powerpoint/2010/main" val="363371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I/O: Input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69688" y="1770066"/>
            <a:ext cx="42314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Coordinates of all atoms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69688" y="2839537"/>
            <a:ext cx="83261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Connectivity between atoms and partial charges.</a:t>
            </a:r>
          </a:p>
          <a:p>
            <a:r>
              <a:rPr lang="en-US" sz="3200" dirty="0"/>
              <a:t>Maps atom names to atom types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69688" y="4251454"/>
            <a:ext cx="872232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Bonded and non-bonded parameters for all atoms, </a:t>
            </a:r>
          </a:p>
          <a:p>
            <a:r>
              <a:rPr lang="en-US" sz="3200" dirty="0"/>
              <a:t>bonds, angles and dihedrals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69688" y="5590348"/>
            <a:ext cx="82814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Simulation run conditions: box size, temperature</a:t>
            </a:r>
          </a:p>
          <a:p>
            <a:r>
              <a:rPr lang="en-US" sz="3200" dirty="0"/>
              <a:t>Move ratios, parameter files, etc.</a:t>
            </a:r>
          </a:p>
        </p:txBody>
      </p:sp>
    </p:spTree>
    <p:extLst>
      <p:ext uri="{BB962C8B-B14F-4D97-AF65-F5344CB8AC3E}">
        <p14:creationId xmlns:p14="http://schemas.microsoft.com/office/powerpoint/2010/main" val="2129817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6442</TotalTime>
  <Words>2762</Words>
  <Application>Microsoft Macintosh PowerPoint</Application>
  <PresentationFormat>Widescreen</PresentationFormat>
  <Paragraphs>605</Paragraphs>
  <Slides>50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  <vt:lpstr>Tutorial files</vt:lpstr>
      <vt:lpstr>Acknowledgements</vt:lpstr>
      <vt:lpstr>Configurational-Bias Monte Carlo</vt:lpstr>
      <vt:lpstr>Coupled-Decoupled Configurational Bias</vt:lpstr>
      <vt:lpstr>Introduction to GOMC</vt:lpstr>
      <vt:lpstr>PowerPoint Presentation</vt:lpstr>
      <vt:lpstr>GOMC I/O</vt:lpstr>
      <vt:lpstr>GOMC I/O: Input</vt:lpstr>
      <vt:lpstr>NPT Monte Carlo Example</vt:lpstr>
      <vt:lpstr>Building new molecules</vt:lpstr>
      <vt:lpstr>Single PDB file</vt:lpstr>
      <vt:lpstr>Topology file</vt:lpstr>
      <vt:lpstr>Parameter file: Bonds</vt:lpstr>
      <vt:lpstr>Parameter file: Angles</vt:lpstr>
      <vt:lpstr>Parameter file: Dihedrals</vt:lpstr>
      <vt:lpstr>Parameter file: Nonbonded</vt:lpstr>
      <vt:lpstr>Parameter file: Nonbonded</vt:lpstr>
      <vt:lpstr>Parameter file: Nonbonded Fix (adsorbates)</vt:lpstr>
      <vt:lpstr>Parameter file: Nonbonded Fix (adsorbates)</vt:lpstr>
      <vt:lpstr>Build initial PDB configuration</vt:lpstr>
      <vt:lpstr>Build PSF</vt:lpstr>
      <vt:lpstr>Control file</vt:lpstr>
      <vt:lpstr>GOMC I/O: LOG Output</vt:lpstr>
      <vt:lpstr>GOMC I/O: LOG Output</vt:lpstr>
      <vt:lpstr>GOMC I/O: BLOCK Output</vt:lpstr>
      <vt:lpstr>GOMC I/O: Output</vt:lpstr>
      <vt:lpstr>GOMC: RDF</vt:lpstr>
      <vt:lpstr>Gibbs Ensemble Monte Carlo</vt:lpstr>
      <vt:lpstr>GEMC Example</vt:lpstr>
      <vt:lpstr>GEMC: Argon 120 K</vt:lpstr>
      <vt:lpstr>GEMC: Argon 120K</vt:lpstr>
      <vt:lpstr>GEMC Tips</vt:lpstr>
      <vt:lpstr>GEMC: Restart files</vt:lpstr>
      <vt:lpstr>GEMC PDB Output</vt:lpstr>
      <vt:lpstr>GEMC PDB Output</vt:lpstr>
      <vt:lpstr>Grand Canonical Monte Carlo</vt:lpstr>
      <vt:lpstr>Grand Canonical Monte Carlo</vt:lpstr>
      <vt:lpstr>Grand Canonical Monte Carlo</vt:lpstr>
      <vt:lpstr>Creating PDB, PSF for reservoir:</vt:lpstr>
      <vt:lpstr>Creating PDB for adsorbent:</vt:lpstr>
      <vt:lpstr>Creating PDB for adsorbent:</vt:lpstr>
      <vt:lpstr>Building “Base”</vt:lpstr>
      <vt:lpstr>Creating PSF for adsorbent:</vt:lpstr>
      <vt:lpstr>Creating PSF for adsorbent:</vt:lpstr>
      <vt:lpstr>IRMOF-1 Topology file:</vt:lpstr>
      <vt:lpstr>Control file: GCMC</vt:lpstr>
      <vt:lpstr>Argon Adsorption in IRMOF-1</vt:lpstr>
      <vt:lpstr>GOMC on Multicore and GPU</vt:lpstr>
      <vt:lpstr>Acknowledgements</vt:lpstr>
    </vt:vector>
  </TitlesOfParts>
  <Company>Wayne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Potoff</dc:creator>
  <cp:lastModifiedBy>mohammad</cp:lastModifiedBy>
  <cp:revision>175</cp:revision>
  <dcterms:created xsi:type="dcterms:W3CDTF">2018-05-11T01:19:13Z</dcterms:created>
  <dcterms:modified xsi:type="dcterms:W3CDTF">2018-10-19T20:37:15Z</dcterms:modified>
</cp:coreProperties>
</file>

<file path=docProps/thumbnail.jpeg>
</file>